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8" r:id="rId7"/>
    <p:sldId id="272" r:id="rId8"/>
    <p:sldId id="273" r:id="rId9"/>
    <p:sldId id="270" r:id="rId10"/>
    <p:sldId id="263" r:id="rId11"/>
    <p:sldId id="276" r:id="rId12"/>
    <p:sldId id="271" r:id="rId13"/>
    <p:sldId id="264" r:id="rId14"/>
    <p:sldId id="260" r:id="rId15"/>
    <p:sldId id="265" r:id="rId16"/>
    <p:sldId id="258" r:id="rId17"/>
    <p:sldId id="274" r:id="rId18"/>
    <p:sldId id="275" r:id="rId19"/>
    <p:sldId id="259" r:id="rId20"/>
    <p:sldId id="262" r:id="rId21"/>
    <p:sldId id="2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DE7EF"/>
    <a:srgbClr val="95C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0" autoAdjust="0"/>
    <p:restoredTop sz="92804" autoAdjust="0"/>
  </p:normalViewPr>
  <p:slideViewPr>
    <p:cSldViewPr snapToGrid="0">
      <p:cViewPr varScale="1">
        <p:scale>
          <a:sx n="81" d="100"/>
          <a:sy n="81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thornton-my.sharepoint.com/personal/caleb_owen_thorntonco_gov/Documents/H%20Drive/WFH%20Projects/presentation%20nutrients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thornton-my.sharepoint.com/personal/caleb_owen_thorntonco_gov/Documents/H%20Drive/WFH%20Projects/presentation%20nutrients%20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Source</a:t>
            </a:r>
            <a:r>
              <a:rPr lang="en-US" baseline="0"/>
              <a:t> Water Averages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South Platte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graph.xlsx]Averages'!$B$6:$B$9</c:f>
              <c:numCache>
                <c:formatCode>General</c:formatCode>
                <c:ptCount val="4"/>
                <c:pt idx="0">
                  <c:v>4.9400000000000004</c:v>
                </c:pt>
                <c:pt idx="1">
                  <c:v>3.25</c:v>
                </c:pt>
                <c:pt idx="2">
                  <c:v>4.24</c:v>
                </c:pt>
                <c:pt idx="3">
                  <c:v>3.05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AE-44C4-A155-631487A6F34B}"/>
            </c:ext>
          </c:extLst>
        </c:ser>
        <c:ser>
          <c:idx val="1"/>
          <c:order val="1"/>
          <c:tx>
            <c:v>Lower Clear Creek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graph.xlsx]Averages'!$D$6:$D$9</c:f>
              <c:numCache>
                <c:formatCode>General</c:formatCode>
                <c:ptCount val="4"/>
                <c:pt idx="0">
                  <c:v>1.1200000000000001</c:v>
                </c:pt>
                <c:pt idx="1">
                  <c:v>0.95</c:v>
                </c:pt>
                <c:pt idx="2">
                  <c:v>1.01</c:v>
                </c:pt>
                <c:pt idx="3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AE-44C4-A155-631487A6F34B}"/>
            </c:ext>
          </c:extLst>
        </c:ser>
        <c:ser>
          <c:idx val="2"/>
          <c:order val="2"/>
          <c:tx>
            <c:v>Upper Clear Creek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graph.xlsx]Averages'!$F$6:$F$9</c:f>
              <c:numCache>
                <c:formatCode>General</c:formatCode>
                <c:ptCount val="4"/>
                <c:pt idx="0">
                  <c:v>0.05</c:v>
                </c:pt>
                <c:pt idx="1">
                  <c:v>0.09</c:v>
                </c:pt>
                <c:pt idx="2">
                  <c:v>0.1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AE-44C4-A155-631487A6F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611928"/>
        <c:axId val="224619800"/>
      </c:barChart>
      <c:catAx>
        <c:axId val="22461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9800"/>
        <c:crosses val="autoZero"/>
        <c:auto val="1"/>
        <c:lblAlgn val="ctr"/>
        <c:lblOffset val="100"/>
        <c:noMultiLvlLbl val="0"/>
      </c:catAx>
      <c:valAx>
        <c:axId val="22461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Nitrate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South Platte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graph.xlsx]Averages'!$C$6:$C$9</c:f>
              <c:numCache>
                <c:formatCode>General</c:formatCode>
                <c:ptCount val="4"/>
                <c:pt idx="0">
                  <c:v>2.02</c:v>
                </c:pt>
                <c:pt idx="1">
                  <c:v>1.4</c:v>
                </c:pt>
                <c:pt idx="2">
                  <c:v>1.44</c:v>
                </c:pt>
                <c:pt idx="3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0B-41A4-BA63-5096C7B7463F}"/>
            </c:ext>
          </c:extLst>
        </c:ser>
        <c:ser>
          <c:idx val="1"/>
          <c:order val="1"/>
          <c:tx>
            <c:v>Lower Clear Creek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graph.xlsx]Averages'!$E$6:$E$9</c:f>
              <c:numCache>
                <c:formatCode>General</c:formatCode>
                <c:ptCount val="4"/>
                <c:pt idx="0">
                  <c:v>0.59</c:v>
                </c:pt>
                <c:pt idx="1">
                  <c:v>0.65</c:v>
                </c:pt>
                <c:pt idx="2">
                  <c:v>1.27</c:v>
                </c:pt>
                <c:pt idx="3">
                  <c:v>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0B-41A4-BA63-5096C7B7463F}"/>
            </c:ext>
          </c:extLst>
        </c:ser>
        <c:ser>
          <c:idx val="2"/>
          <c:order val="2"/>
          <c:tx>
            <c:v>Upper Clear Creek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'[presentation nutrients graph.xlsx]Averages'!$A$6:$A$9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'[presentation nutrients graph.xlsx]Averages'!$G$6:$G$9</c:f>
              <c:numCache>
                <c:formatCode>General</c:formatCode>
                <c:ptCount val="4"/>
                <c:pt idx="0">
                  <c:v>0.05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0B-41A4-BA63-5096C7B74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4611928"/>
        <c:axId val="224619800"/>
      </c:barChart>
      <c:catAx>
        <c:axId val="224611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9800"/>
        <c:crosses val="autoZero"/>
        <c:auto val="1"/>
        <c:lblAlgn val="ctr"/>
        <c:lblOffset val="100"/>
        <c:noMultiLvlLbl val="0"/>
      </c:catAx>
      <c:valAx>
        <c:axId val="224619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o-Phosphate (ppm)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4611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6DCB5-E471-4022-A6D4-7C3F68356DA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CC020-3810-4E7E-B5AB-974CA9A43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25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020-3810-4E7E-B5AB-974CA9A43E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020-3810-4E7E-B5AB-974CA9A43E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1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CC020-3810-4E7E-B5AB-974CA9A43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0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AE6CD-7C20-45FE-B6D0-18A7F5BDFDEE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3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2CCC-17B1-496B-B5DB-323C9AEE7820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55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A23A-1E09-421F-A930-788FA61E1EE1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6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B8B9-68DA-410C-A2C9-E30B35F985C4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6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ED95D-8CB4-484D-82C3-35C580E3FD4F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3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8870-7964-4A07-B626-5522EC0EEBB5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FDAFB-6760-4000-9758-AB0704EAC5AF}" type="datetime1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7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CBDF-22A6-464A-BD24-FF92BD0AED06}" type="datetime1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23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011A-372E-46CA-B56E-6FDE5950321F}" type="datetime1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1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5F1F6-70C6-498A-A225-FCFAD8EB6F34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86C9-6208-4240-B56C-75A724FBD1A6}" type="datetime1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85570-6D0A-4AA2-B1EB-1CDB91A30381}" type="datetime1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City of Thornton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FCA23-F9E4-4872-A004-92750CB9D5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3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HABs: A Cost Perspective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Caleb Owen</a:t>
            </a:r>
          </a:p>
          <a:p>
            <a:r>
              <a:rPr lang="en-US" sz="2800" b="1" dirty="0" smtClean="0"/>
              <a:t>City of Thornton</a:t>
            </a:r>
          </a:p>
          <a:p>
            <a:r>
              <a:rPr lang="en-US" sz="2800" b="1" dirty="0" smtClean="0"/>
              <a:t>SPCURE: Confluence at the Confluence</a:t>
            </a:r>
          </a:p>
          <a:p>
            <a:r>
              <a:rPr lang="en-US" sz="2800" b="1" dirty="0" smtClean="0"/>
              <a:t>12/14/21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77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516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6DE7EF"/>
                </a:solidFill>
              </a:rPr>
              <a:t>Algaecide</a:t>
            </a:r>
            <a:endParaRPr lang="en-US" dirty="0">
              <a:solidFill>
                <a:srgbClr val="6DE7E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4482"/>
            <a:ext cx="10515600" cy="4351338"/>
          </a:xfrm>
        </p:spPr>
        <p:txBody>
          <a:bodyPr/>
          <a:lstStyle/>
          <a:p>
            <a:r>
              <a:rPr lang="en-US" dirty="0" smtClean="0">
                <a:solidFill>
                  <a:srgbClr val="6DE7EF"/>
                </a:solidFill>
              </a:rPr>
              <a:t>CuSO</a:t>
            </a:r>
            <a:r>
              <a:rPr lang="en-US" baseline="-25000" dirty="0" smtClean="0">
                <a:solidFill>
                  <a:srgbClr val="6DE7EF"/>
                </a:solidFill>
              </a:rPr>
              <a:t>4</a:t>
            </a:r>
            <a:endParaRPr lang="en-US" dirty="0" smtClean="0">
              <a:solidFill>
                <a:srgbClr val="6DE7EF"/>
              </a:solidFill>
            </a:endParaRPr>
          </a:p>
          <a:p>
            <a:pPr lvl="1"/>
            <a:r>
              <a:rPr lang="en-US" dirty="0" smtClean="0">
                <a:solidFill>
                  <a:srgbClr val="6DE7EF"/>
                </a:solidFill>
              </a:rPr>
              <a:t>$25,000/</a:t>
            </a:r>
            <a:r>
              <a:rPr lang="en-US" dirty="0" err="1" smtClean="0">
                <a:solidFill>
                  <a:srgbClr val="6DE7EF"/>
                </a:solidFill>
              </a:rPr>
              <a:t>yr</a:t>
            </a:r>
            <a:endParaRPr lang="en-US" dirty="0" smtClean="0">
              <a:solidFill>
                <a:srgbClr val="6DE7EF"/>
              </a:solidFill>
            </a:endParaRPr>
          </a:p>
          <a:p>
            <a:pPr lvl="1"/>
            <a:r>
              <a:rPr lang="en-US" dirty="0" err="1" smtClean="0">
                <a:solidFill>
                  <a:srgbClr val="6DE7EF"/>
                </a:solidFill>
              </a:rPr>
              <a:t>Reqs</a:t>
            </a:r>
            <a:r>
              <a:rPr lang="en-US" dirty="0" smtClean="0">
                <a:solidFill>
                  <a:srgbClr val="6DE7EF"/>
                </a:solidFill>
              </a:rPr>
              <a:t>. pontoon boat</a:t>
            </a:r>
          </a:p>
          <a:p>
            <a:pPr lvl="1"/>
            <a:r>
              <a:rPr lang="en-US" dirty="0" smtClean="0">
                <a:solidFill>
                  <a:srgbClr val="6DE7EF"/>
                </a:solidFill>
              </a:rPr>
              <a:t>2-3 staff member crew</a:t>
            </a:r>
          </a:p>
          <a:p>
            <a:pPr lvl="1"/>
            <a:r>
              <a:rPr lang="en-US" dirty="0" smtClean="0">
                <a:solidFill>
                  <a:srgbClr val="6DE7EF"/>
                </a:solidFill>
              </a:rPr>
              <a:t>Treat 2-3 lakes/day</a:t>
            </a:r>
          </a:p>
          <a:p>
            <a:pPr lvl="1"/>
            <a:r>
              <a:rPr lang="en-US" dirty="0" smtClean="0">
                <a:solidFill>
                  <a:srgbClr val="6DE7EF"/>
                </a:solidFill>
              </a:rPr>
              <a:t>4-5 treatments/lake/summer </a:t>
            </a:r>
          </a:p>
          <a:p>
            <a:pPr lvl="1"/>
            <a:r>
              <a:rPr lang="en-US" dirty="0" smtClean="0">
                <a:solidFill>
                  <a:srgbClr val="6DE7EF"/>
                </a:solidFill>
              </a:rPr>
              <a:t>Targeted applications</a:t>
            </a:r>
          </a:p>
          <a:p>
            <a:pPr lvl="1"/>
            <a:endParaRPr lang="en-US" dirty="0" smtClean="0">
              <a:solidFill>
                <a:srgbClr val="6DE7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4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Water Treatment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49208" y="1869168"/>
            <a:ext cx="534279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Solar Bees</a:t>
            </a:r>
          </a:p>
          <a:p>
            <a:pPr lvl="1"/>
            <a:r>
              <a:rPr lang="en-US" dirty="0" smtClean="0"/>
              <a:t>3-8/lake in 3 lakes</a:t>
            </a:r>
          </a:p>
          <a:p>
            <a:pPr lvl="1"/>
            <a:r>
              <a:rPr lang="en-US" dirty="0" smtClean="0"/>
              <a:t>$450K purchase + $36K/</a:t>
            </a:r>
            <a:r>
              <a:rPr lang="en-US" dirty="0" err="1" smtClean="0"/>
              <a:t>yr</a:t>
            </a:r>
            <a:r>
              <a:rPr lang="en-US" dirty="0" smtClean="0"/>
              <a:t> service</a:t>
            </a:r>
          </a:p>
          <a:p>
            <a:pPr lvl="1"/>
            <a:r>
              <a:rPr lang="en-US" dirty="0" smtClean="0"/>
              <a:t>Cleaned monthly</a:t>
            </a:r>
          </a:p>
          <a:p>
            <a:pPr lvl="2"/>
            <a:r>
              <a:rPr lang="en-US" dirty="0" smtClean="0"/>
              <a:t>2 person crew</a:t>
            </a:r>
          </a:p>
          <a:p>
            <a:pPr lvl="2"/>
            <a:r>
              <a:rPr lang="en-US" dirty="0" smtClean="0"/>
              <a:t>Full day effort</a:t>
            </a:r>
          </a:p>
        </p:txBody>
      </p:sp>
    </p:spTree>
    <p:extLst>
      <p:ext uri="{BB962C8B-B14F-4D97-AF65-F5344CB8AC3E}">
        <p14:creationId xmlns:p14="http://schemas.microsoft.com/office/powerpoint/2010/main" val="11779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8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8356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0643"/>
            <a:ext cx="5088467" cy="19259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Wes Brown WTP</a:t>
            </a:r>
          </a:p>
          <a:p>
            <a:pPr lvl="1"/>
            <a:r>
              <a:rPr lang="en-US" dirty="0" smtClean="0"/>
              <a:t>$0.33 - 0.51/</a:t>
            </a:r>
            <a:r>
              <a:rPr lang="en-US" dirty="0" err="1" smtClean="0"/>
              <a:t>Kgal</a:t>
            </a:r>
            <a:endParaRPr lang="en-US" dirty="0" smtClean="0"/>
          </a:p>
          <a:p>
            <a:pPr lvl="1"/>
            <a:r>
              <a:rPr lang="en-US" dirty="0"/>
              <a:t>Avg. PAC $</a:t>
            </a:r>
            <a:r>
              <a:rPr lang="en-US" dirty="0" smtClean="0"/>
              <a:t>500K/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10-40 ppm dose</a:t>
            </a:r>
          </a:p>
          <a:p>
            <a:pPr lvl="2"/>
            <a:r>
              <a:rPr lang="en-US" dirty="0" smtClean="0"/>
              <a:t>Up to $15K/day @ max flow &amp; dose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946" y="3719383"/>
            <a:ext cx="3891591" cy="313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882" y="3719383"/>
            <a:ext cx="4707117" cy="31358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636286" y="1690688"/>
            <a:ext cx="4707118" cy="306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Thornton WTP</a:t>
            </a:r>
          </a:p>
          <a:p>
            <a:pPr lvl="1"/>
            <a:r>
              <a:rPr lang="en-US" dirty="0" smtClean="0"/>
              <a:t>$0.20 - 0.35/</a:t>
            </a:r>
            <a:r>
              <a:rPr lang="en-US" dirty="0" err="1" smtClean="0"/>
              <a:t>Kgal</a:t>
            </a:r>
            <a:endParaRPr lang="en-US" dirty="0" smtClean="0"/>
          </a:p>
          <a:p>
            <a:pPr lvl="1"/>
            <a:r>
              <a:rPr lang="en-US" dirty="0" smtClean="0"/>
              <a:t>Even at 100% SP source, cheaper to treat </a:t>
            </a:r>
          </a:p>
          <a:p>
            <a:pPr lvl="2"/>
            <a:r>
              <a:rPr lang="en-US" dirty="0" smtClean="0"/>
              <a:t>Biofiltration &gt; PAC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383"/>
            <a:ext cx="4184823" cy="313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887770" cy="4351338"/>
          </a:xfrm>
        </p:spPr>
        <p:txBody>
          <a:bodyPr/>
          <a:lstStyle/>
          <a:p>
            <a:r>
              <a:rPr lang="en-US" dirty="0" smtClean="0"/>
              <a:t>Quantity limited, especially Clear Creek supplies</a:t>
            </a:r>
          </a:p>
          <a:p>
            <a:r>
              <a:rPr lang="en-US" dirty="0" smtClean="0"/>
              <a:t>New plant can treat SP</a:t>
            </a:r>
          </a:p>
          <a:p>
            <a:pPr lvl="1"/>
            <a:r>
              <a:rPr lang="en-US" dirty="0" smtClean="0"/>
              <a:t>&gt;99% T&amp;O removal</a:t>
            </a:r>
          </a:p>
          <a:p>
            <a:r>
              <a:rPr lang="en-US" dirty="0" smtClean="0"/>
              <a:t>Wes Brown Plant</a:t>
            </a:r>
          </a:p>
          <a:p>
            <a:pPr lvl="1"/>
            <a:r>
              <a:rPr lang="en-US" dirty="0" smtClean="0"/>
              <a:t>Adjust according to WQI</a:t>
            </a:r>
          </a:p>
          <a:p>
            <a:pPr lvl="1"/>
            <a:r>
              <a:rPr lang="en-US" dirty="0"/>
              <a:t>~</a:t>
            </a:r>
            <a:r>
              <a:rPr lang="en-US" dirty="0" smtClean="0"/>
              <a:t>90% T&amp;O removal max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970" y="1742895"/>
            <a:ext cx="7070889" cy="45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Lakes in Series</a:t>
            </a:r>
          </a:p>
          <a:p>
            <a:pPr lvl="1"/>
            <a:r>
              <a:rPr lang="en-US" dirty="0" smtClean="0"/>
              <a:t>Move water through 7 lakes</a:t>
            </a:r>
          </a:p>
          <a:p>
            <a:pPr lvl="1"/>
            <a:r>
              <a:rPr lang="en-US" dirty="0" smtClean="0"/>
              <a:t>~$240K annual pumping costs</a:t>
            </a:r>
          </a:p>
          <a:p>
            <a:pPr lvl="1"/>
            <a:r>
              <a:rPr lang="en-US" dirty="0" smtClean="0"/>
              <a:t>Expecting natural attenuation of nutrients</a:t>
            </a:r>
          </a:p>
          <a:p>
            <a:pPr lvl="1"/>
            <a:r>
              <a:rPr lang="en-US" dirty="0" smtClean="0"/>
              <a:t>Too soon to know WQ impact</a:t>
            </a:r>
          </a:p>
          <a:p>
            <a:r>
              <a:rPr lang="en-US" dirty="0" smtClean="0"/>
              <a:t>Hypo Relocation</a:t>
            </a:r>
          </a:p>
          <a:p>
            <a:pPr lvl="1"/>
            <a:r>
              <a:rPr lang="en-US" dirty="0" smtClean="0"/>
              <a:t>$1.8M project, completed 2019</a:t>
            </a:r>
          </a:p>
          <a:p>
            <a:pPr lvl="1"/>
            <a:r>
              <a:rPr lang="en-US" dirty="0" smtClean="0"/>
              <a:t>Avg. saving $500K/</a:t>
            </a:r>
            <a:r>
              <a:rPr lang="en-US" dirty="0" err="1" smtClean="0"/>
              <a:t>yr</a:t>
            </a:r>
            <a:r>
              <a:rPr lang="en-US" dirty="0" smtClean="0"/>
              <a:t> on PAC and hypo costs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662333" y="-1391"/>
            <a:ext cx="4529667" cy="6859391"/>
            <a:chOff x="7673419" y="-1391"/>
            <a:chExt cx="4518581" cy="68593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3419" y="-1391"/>
              <a:ext cx="4518581" cy="6859392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8950960" y="6045200"/>
              <a:ext cx="284480" cy="2235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0869038" y="1434614"/>
              <a:ext cx="184826" cy="583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0437779" y="2701696"/>
              <a:ext cx="54961" cy="19714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10419080" y="2280920"/>
              <a:ext cx="241300" cy="25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0043160" y="3428305"/>
              <a:ext cx="20320" cy="3600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433560" y="4434840"/>
              <a:ext cx="1828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9027160" y="4810760"/>
              <a:ext cx="66040" cy="1727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/>
            <p:nvPr/>
          </p:nvCxnSpPr>
          <p:spPr>
            <a:xfrm rot="5400000">
              <a:off x="8713184" y="1673332"/>
              <a:ext cx="2625907" cy="1825234"/>
            </a:xfrm>
            <a:prstGeom prst="bentConnector3">
              <a:avLst>
                <a:gd name="adj1" fmla="val 910"/>
              </a:avLst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8473440" y="4043680"/>
              <a:ext cx="619760" cy="3302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312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56152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Thornton HABs Strategy</a:t>
            </a:r>
            <a:endParaRPr lang="en-US" dirty="0"/>
          </a:p>
          <a:p>
            <a:pPr lvl="1"/>
            <a:r>
              <a:rPr lang="en-US" dirty="0" smtClean="0"/>
              <a:t>~$850K/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Excluding employee time</a:t>
            </a:r>
          </a:p>
          <a:p>
            <a:r>
              <a:rPr lang="en-US" dirty="0" smtClean="0"/>
              <a:t>Best bang for your buck</a:t>
            </a:r>
          </a:p>
          <a:p>
            <a:pPr lvl="1"/>
            <a:r>
              <a:rPr lang="en-US" dirty="0" smtClean="0"/>
              <a:t>Getting visual on the lake</a:t>
            </a:r>
          </a:p>
          <a:p>
            <a:pPr lvl="1"/>
            <a:r>
              <a:rPr lang="en-US" dirty="0" smtClean="0"/>
              <a:t>Targeted algaecide, applied early in bloom</a:t>
            </a:r>
          </a:p>
          <a:p>
            <a:pPr lvl="1"/>
            <a:r>
              <a:rPr lang="en-US" dirty="0" smtClean="0"/>
              <a:t>Frequent T&amp;O monitoring to adjust PAC dose</a:t>
            </a:r>
          </a:p>
          <a:p>
            <a:r>
              <a:rPr lang="en-US" dirty="0" smtClean="0"/>
              <a:t>Biggest Costs</a:t>
            </a:r>
          </a:p>
          <a:p>
            <a:pPr lvl="1"/>
            <a:r>
              <a:rPr lang="en-US" dirty="0" smtClean="0"/>
              <a:t>PAC</a:t>
            </a:r>
          </a:p>
          <a:p>
            <a:pPr lvl="1"/>
            <a:r>
              <a:rPr lang="en-US" dirty="0" smtClean="0"/>
              <a:t>Infrastructure</a:t>
            </a:r>
          </a:p>
          <a:p>
            <a:pPr lvl="1"/>
            <a:r>
              <a:rPr lang="en-US" b="1" dirty="0" smtClean="0"/>
              <a:t>Personnel, Time, &amp; Expertise</a:t>
            </a:r>
          </a:p>
        </p:txBody>
      </p:sp>
      <p:pic>
        <p:nvPicPr>
          <p:cNvPr id="6" name="Picture Placeholder 6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t="26871" r="4208" b="5783"/>
          <a:stretch/>
        </p:blipFill>
        <p:spPr>
          <a:xfrm>
            <a:off x="6399727" y="1825625"/>
            <a:ext cx="5792274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7" b="10333"/>
          <a:stretch/>
        </p:blipFill>
        <p:spPr>
          <a:xfrm>
            <a:off x="0" y="-38100"/>
            <a:ext cx="12192000" cy="69151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169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Thornton Overview</a:t>
            </a:r>
          </a:p>
          <a:p>
            <a:r>
              <a:rPr lang="en-US" dirty="0" smtClean="0"/>
              <a:t>Monitoring Costs</a:t>
            </a:r>
          </a:p>
          <a:p>
            <a:r>
              <a:rPr lang="en-US" dirty="0" smtClean="0"/>
              <a:t>Source Treatment Costs</a:t>
            </a:r>
          </a:p>
          <a:p>
            <a:r>
              <a:rPr lang="en-US" dirty="0" smtClean="0"/>
              <a:t>WTP Chemical Costs</a:t>
            </a:r>
          </a:p>
          <a:p>
            <a:r>
              <a:rPr lang="en-US" dirty="0" smtClean="0"/>
              <a:t>Capital Project Costs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60" y="1154906"/>
            <a:ext cx="7572240" cy="425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Raw Water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4956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Upper Clear Creek</a:t>
            </a:r>
          </a:p>
          <a:p>
            <a:pPr lvl="1"/>
            <a:r>
              <a:rPr lang="en-US" dirty="0" smtClean="0"/>
              <a:t>12K </a:t>
            </a:r>
            <a:r>
              <a:rPr lang="en-US" dirty="0" err="1" smtClean="0"/>
              <a:t>acft</a:t>
            </a:r>
            <a:r>
              <a:rPr lang="en-US" dirty="0" smtClean="0"/>
              <a:t> storage in </a:t>
            </a:r>
            <a:r>
              <a:rPr lang="en-US" dirty="0" err="1" smtClean="0"/>
              <a:t>Standley</a:t>
            </a:r>
            <a:r>
              <a:rPr lang="en-US" dirty="0" smtClean="0"/>
              <a:t> Lake</a:t>
            </a:r>
          </a:p>
          <a:p>
            <a:pPr lvl="1"/>
            <a:r>
              <a:rPr lang="en-US" dirty="0" smtClean="0"/>
              <a:t>High quality source </a:t>
            </a:r>
          </a:p>
          <a:p>
            <a:r>
              <a:rPr lang="en-US" dirty="0" smtClean="0"/>
              <a:t>Lower Clear Creek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K </a:t>
            </a:r>
            <a:r>
              <a:rPr lang="en-US" dirty="0" err="1"/>
              <a:t>acft</a:t>
            </a:r>
            <a:r>
              <a:rPr lang="en-US" dirty="0"/>
              <a:t> </a:t>
            </a:r>
            <a:r>
              <a:rPr lang="en-US" dirty="0" smtClean="0"/>
              <a:t>storage in West Gravel Lake System</a:t>
            </a:r>
          </a:p>
          <a:p>
            <a:pPr lvl="1"/>
            <a:r>
              <a:rPr lang="en-US" dirty="0" smtClean="0"/>
              <a:t>Okay quality source </a:t>
            </a:r>
          </a:p>
          <a:p>
            <a:r>
              <a:rPr lang="en-US" dirty="0" smtClean="0"/>
              <a:t>South Platte River</a:t>
            </a:r>
          </a:p>
          <a:p>
            <a:pPr lvl="1"/>
            <a:r>
              <a:rPr lang="en-US" dirty="0" smtClean="0"/>
              <a:t>21.2K </a:t>
            </a:r>
            <a:r>
              <a:rPr lang="en-US" dirty="0" err="1"/>
              <a:t>acft</a:t>
            </a:r>
            <a:r>
              <a:rPr lang="en-US" dirty="0"/>
              <a:t> </a:t>
            </a:r>
            <a:r>
              <a:rPr lang="en-US" dirty="0" smtClean="0"/>
              <a:t>in East Gravel Lake System</a:t>
            </a:r>
          </a:p>
          <a:p>
            <a:pPr lvl="1"/>
            <a:r>
              <a:rPr lang="en-US" dirty="0" smtClean="0"/>
              <a:t>Challenging quality source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768911"/>
              </p:ext>
            </p:extLst>
          </p:nvPr>
        </p:nvGraphicFramePr>
        <p:xfrm>
          <a:off x="7587762" y="118073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597556"/>
              </p:ext>
            </p:extLst>
          </p:nvPr>
        </p:nvGraphicFramePr>
        <p:xfrm>
          <a:off x="7587762" y="400129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59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Thornton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3915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~150,000 customers</a:t>
            </a:r>
          </a:p>
          <a:p>
            <a:r>
              <a:rPr lang="en-US" dirty="0" smtClean="0"/>
              <a:t>38 MGD avg. summer consumption</a:t>
            </a:r>
          </a:p>
          <a:p>
            <a:r>
              <a:rPr lang="en-US" dirty="0" smtClean="0"/>
              <a:t>Top customer complaint: T&amp;O</a:t>
            </a:r>
          </a:p>
          <a:p>
            <a:r>
              <a:rPr lang="en-US" dirty="0" smtClean="0"/>
              <a:t>Two WTPs</a:t>
            </a:r>
          </a:p>
          <a:p>
            <a:pPr lvl="1"/>
            <a:r>
              <a:rPr lang="en-US" dirty="0"/>
              <a:t>Wes Brown WTP - 50 MGD</a:t>
            </a:r>
          </a:p>
          <a:p>
            <a:pPr lvl="2"/>
            <a:r>
              <a:rPr lang="en-US" dirty="0"/>
              <a:t>Ultrafiltration Membranes</a:t>
            </a:r>
          </a:p>
          <a:p>
            <a:pPr lvl="2"/>
            <a:r>
              <a:rPr lang="en-US" dirty="0"/>
              <a:t>Treats </a:t>
            </a:r>
            <a:r>
              <a:rPr lang="en-US" dirty="0" smtClean="0"/>
              <a:t>SP &amp; LCC</a:t>
            </a:r>
            <a:endParaRPr lang="en-US" dirty="0"/>
          </a:p>
          <a:p>
            <a:pPr lvl="2"/>
            <a:r>
              <a:rPr lang="en-US" dirty="0"/>
              <a:t>Retrofit </a:t>
            </a:r>
            <a:r>
              <a:rPr lang="en-US" dirty="0" smtClean="0"/>
              <a:t>2005</a:t>
            </a:r>
          </a:p>
          <a:p>
            <a:pPr lvl="1"/>
            <a:r>
              <a:rPr lang="en-US" dirty="0"/>
              <a:t>Thornton WTP – 20 MGD</a:t>
            </a:r>
          </a:p>
          <a:p>
            <a:pPr lvl="2"/>
            <a:r>
              <a:rPr lang="en-US" dirty="0"/>
              <a:t>Advanced Oxidation and Biofiltration</a:t>
            </a:r>
          </a:p>
          <a:p>
            <a:pPr lvl="2"/>
            <a:r>
              <a:rPr lang="en-US" dirty="0"/>
              <a:t>Treats </a:t>
            </a:r>
            <a:r>
              <a:rPr lang="en-US" dirty="0" smtClean="0"/>
              <a:t>SP &amp; UCC</a:t>
            </a:r>
            <a:endParaRPr lang="en-US" dirty="0"/>
          </a:p>
          <a:p>
            <a:pPr lvl="2"/>
            <a:r>
              <a:rPr lang="en-US" dirty="0"/>
              <a:t>Built </a:t>
            </a:r>
            <a:r>
              <a:rPr lang="en-US" dirty="0" smtClean="0"/>
              <a:t>2020</a:t>
            </a:r>
          </a:p>
          <a:p>
            <a:pPr lvl="2"/>
            <a:r>
              <a:rPr lang="en-US" dirty="0" smtClean="0"/>
              <a:t>~$100M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469"/>
            <a:ext cx="5990542" cy="289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61" y="3552093"/>
            <a:ext cx="6115539" cy="320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670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Visual Inspection</a:t>
            </a:r>
          </a:p>
          <a:p>
            <a:pPr lvl="1"/>
            <a:r>
              <a:rPr lang="en-US" dirty="0" smtClean="0"/>
              <a:t>Lab –T&amp;O, Algae, </a:t>
            </a:r>
            <a:r>
              <a:rPr lang="en-US" dirty="0" err="1" smtClean="0"/>
              <a:t>Chl</a:t>
            </a:r>
            <a:r>
              <a:rPr lang="en-US" dirty="0" smtClean="0"/>
              <a:t>-a, Toxins</a:t>
            </a:r>
          </a:p>
          <a:p>
            <a:r>
              <a:rPr lang="en-US" dirty="0" smtClean="0"/>
              <a:t>Raw Water Treatment</a:t>
            </a:r>
          </a:p>
          <a:p>
            <a:pPr lvl="1"/>
            <a:r>
              <a:rPr lang="en-US" dirty="0" smtClean="0"/>
              <a:t>Algaecide</a:t>
            </a:r>
          </a:p>
          <a:p>
            <a:pPr lvl="1"/>
            <a:r>
              <a:rPr lang="en-US" dirty="0" err="1" smtClean="0"/>
              <a:t>SolarBees</a:t>
            </a:r>
            <a:endParaRPr lang="en-US" dirty="0" smtClean="0"/>
          </a:p>
          <a:p>
            <a:pPr lvl="1"/>
            <a:r>
              <a:rPr lang="en-US" dirty="0" smtClean="0"/>
              <a:t>Natural Attenuation</a:t>
            </a:r>
          </a:p>
          <a:p>
            <a:r>
              <a:rPr lang="en-US" dirty="0" smtClean="0"/>
              <a:t>Water Treatment</a:t>
            </a:r>
          </a:p>
          <a:p>
            <a:pPr lvl="1"/>
            <a:r>
              <a:rPr lang="en-US" dirty="0" smtClean="0"/>
              <a:t>Blending</a:t>
            </a:r>
          </a:p>
          <a:p>
            <a:pPr lvl="1"/>
            <a:r>
              <a:rPr lang="en-US" dirty="0" smtClean="0"/>
              <a:t>Biofiltration</a:t>
            </a:r>
          </a:p>
          <a:p>
            <a:pPr lvl="1"/>
            <a:r>
              <a:rPr lang="en-US" dirty="0" smtClean="0"/>
              <a:t>PAC</a:t>
            </a:r>
          </a:p>
          <a:p>
            <a:r>
              <a:rPr lang="en-US" i="1" dirty="0" smtClean="0">
                <a:solidFill>
                  <a:srgbClr val="66CCFF"/>
                </a:solidFill>
              </a:rPr>
              <a:t>Wait it out until winter </a:t>
            </a:r>
            <a:r>
              <a:rPr lang="en-US" dirty="0" smtClean="0">
                <a:solidFill>
                  <a:srgbClr val="66CCFF"/>
                </a:solidFill>
                <a:sym typeface="Wingdings" panose="05000000000000000000" pitchFamily="2" charset="2"/>
              </a:rPr>
              <a:t></a:t>
            </a:r>
            <a:endParaRPr lang="en-US" dirty="0" smtClean="0">
              <a:solidFill>
                <a:srgbClr val="66CCFF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Inspections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7740"/>
            <a:ext cx="5298649" cy="1773873"/>
          </a:xfrm>
        </p:spPr>
        <p:txBody>
          <a:bodyPr>
            <a:normAutofit/>
          </a:bodyPr>
          <a:lstStyle/>
          <a:p>
            <a:r>
              <a:rPr lang="en-US" dirty="0" smtClean="0"/>
              <a:t>2-3 Inspections/</a:t>
            </a:r>
            <a:r>
              <a:rPr lang="en-US" dirty="0" err="1" smtClean="0"/>
              <a:t>wk</a:t>
            </a:r>
            <a:endParaRPr lang="en-US" dirty="0" smtClean="0"/>
          </a:p>
          <a:p>
            <a:pPr lvl="1"/>
            <a:r>
              <a:rPr lang="en-US" dirty="0" smtClean="0"/>
              <a:t>Very Important!</a:t>
            </a:r>
          </a:p>
          <a:p>
            <a:pPr lvl="1"/>
            <a:r>
              <a:rPr lang="en-US" dirty="0" smtClean="0"/>
              <a:t>Try to catch blooms early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-250580"/>
            <a:ext cx="6318738" cy="3554290"/>
          </a:xfrm>
          <a:prstGeom prst="rect">
            <a:avLst/>
          </a:prstGeom>
        </p:spPr>
      </p:pic>
      <p:pic>
        <p:nvPicPr>
          <p:cNvPr id="5" name="Picture 2" descr="8f850130-bb87-4f8c-bbac-cea10a7f02a3@namprd0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4825"/>
          <a:stretch/>
        </p:blipFill>
        <p:spPr bwMode="auto">
          <a:xfrm>
            <a:off x="0" y="3305908"/>
            <a:ext cx="5873262" cy="35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3303710"/>
            <a:ext cx="6318738" cy="355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Toxin and T&amp;O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823858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Weekly </a:t>
            </a:r>
            <a:r>
              <a:rPr lang="en-US" dirty="0" err="1" smtClean="0"/>
              <a:t>Abraxis</a:t>
            </a:r>
            <a:r>
              <a:rPr lang="en-US" dirty="0" smtClean="0"/>
              <a:t> Test Strips</a:t>
            </a:r>
          </a:p>
          <a:p>
            <a:pPr lvl="1"/>
            <a:r>
              <a:rPr lang="en-US" dirty="0" smtClean="0"/>
              <a:t>3 lakes/</a:t>
            </a:r>
            <a:r>
              <a:rPr lang="en-US" dirty="0" err="1" smtClean="0"/>
              <a:t>wk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$3000/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LC-MS/MS Toxin Testing</a:t>
            </a:r>
          </a:p>
          <a:p>
            <a:pPr lvl="1"/>
            <a:r>
              <a:rPr lang="en-US" dirty="0" smtClean="0"/>
              <a:t>2-3 lakes/</a:t>
            </a:r>
            <a:r>
              <a:rPr lang="en-US" dirty="0" err="1" smtClean="0"/>
              <a:t>qtr</a:t>
            </a:r>
            <a:endParaRPr lang="en-US" dirty="0" smtClean="0"/>
          </a:p>
          <a:p>
            <a:pPr lvl="1"/>
            <a:r>
              <a:rPr lang="en-US" dirty="0" smtClean="0"/>
              <a:t>$3000/</a:t>
            </a:r>
            <a:r>
              <a:rPr lang="en-US" dirty="0" err="1" smtClean="0"/>
              <a:t>yr</a:t>
            </a:r>
            <a:endParaRPr lang="en-US" dirty="0" smtClean="0"/>
          </a:p>
          <a:p>
            <a:pPr lvl="1"/>
            <a:r>
              <a:rPr lang="en-US" dirty="0" smtClean="0"/>
              <a:t>Confirmation testing req. for positive </a:t>
            </a:r>
            <a:r>
              <a:rPr lang="en-US" dirty="0" err="1"/>
              <a:t>A</a:t>
            </a:r>
            <a:r>
              <a:rPr lang="en-US" dirty="0" err="1" smtClean="0"/>
              <a:t>braxis</a:t>
            </a:r>
            <a:r>
              <a:rPr lang="en-US" dirty="0" smtClean="0"/>
              <a:t> tests</a:t>
            </a:r>
          </a:p>
          <a:p>
            <a:r>
              <a:rPr lang="en-US" dirty="0" smtClean="0"/>
              <a:t>GC-MS T&amp;O testing</a:t>
            </a:r>
          </a:p>
          <a:p>
            <a:pPr lvl="1"/>
            <a:r>
              <a:rPr lang="en-US" dirty="0" smtClean="0"/>
              <a:t>11-19 samples/</a:t>
            </a:r>
            <a:r>
              <a:rPr lang="en-US" dirty="0" err="1" smtClean="0"/>
              <a:t>wk</a:t>
            </a:r>
            <a:endParaRPr lang="en-US" dirty="0" smtClean="0"/>
          </a:p>
          <a:p>
            <a:pPr lvl="1"/>
            <a:r>
              <a:rPr lang="en-US" dirty="0" smtClean="0"/>
              <a:t>$116,000 purchase price + $12K/</a:t>
            </a:r>
            <a:r>
              <a:rPr lang="en-US" dirty="0" err="1" smtClean="0"/>
              <a:t>yr</a:t>
            </a:r>
            <a:r>
              <a:rPr lang="en-US" dirty="0"/>
              <a:t> </a:t>
            </a:r>
            <a:r>
              <a:rPr lang="en-US" dirty="0" smtClean="0"/>
              <a:t>service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79" y="1690688"/>
            <a:ext cx="5641521" cy="423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T&amp;O - </a:t>
            </a:r>
            <a:r>
              <a:rPr lang="en-US" dirty="0" err="1" smtClean="0"/>
              <a:t>PACulator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3755"/>
          <a:stretch/>
        </p:blipFill>
        <p:spPr>
          <a:xfrm>
            <a:off x="838200" y="4308031"/>
            <a:ext cx="9939050" cy="2439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7709"/>
            <a:ext cx="4659983" cy="2980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183" y="1330675"/>
            <a:ext cx="4648628" cy="29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Algae &amp; </a:t>
            </a:r>
            <a:r>
              <a:rPr lang="en-US" dirty="0" err="1" smtClean="0"/>
              <a:t>Chl</a:t>
            </a:r>
            <a:r>
              <a:rPr lang="en-US" dirty="0" smtClean="0"/>
              <a:t>-a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79195" cy="330189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Weekly monitoring </a:t>
            </a:r>
          </a:p>
          <a:p>
            <a:pPr lvl="1"/>
            <a:r>
              <a:rPr lang="en-US" dirty="0" smtClean="0"/>
              <a:t>8 lakes/</a:t>
            </a:r>
            <a:r>
              <a:rPr lang="en-US" dirty="0" err="1" smtClean="0"/>
              <a:t>wk</a:t>
            </a:r>
            <a:endParaRPr lang="en-US" dirty="0" smtClean="0"/>
          </a:p>
          <a:p>
            <a:pPr lvl="1"/>
            <a:r>
              <a:rPr lang="en-US" dirty="0" smtClean="0"/>
              <a:t>1 staff, 2-3 </a:t>
            </a:r>
            <a:r>
              <a:rPr lang="en-US" dirty="0" err="1" smtClean="0"/>
              <a:t>hrs</a:t>
            </a:r>
            <a:r>
              <a:rPr lang="en-US" dirty="0" smtClean="0"/>
              <a:t>/</a:t>
            </a:r>
            <a:r>
              <a:rPr lang="en-US" dirty="0" err="1" smtClean="0"/>
              <a:t>wk</a:t>
            </a:r>
            <a:endParaRPr lang="en-US" dirty="0" smtClean="0"/>
          </a:p>
          <a:p>
            <a:pPr lvl="1"/>
            <a:r>
              <a:rPr lang="en-US" dirty="0" smtClean="0"/>
              <a:t>Helps guide algaecide application</a:t>
            </a:r>
            <a:endParaRPr lang="en-US" dirty="0"/>
          </a:p>
          <a:p>
            <a:r>
              <a:rPr lang="en-US" dirty="0" smtClean="0"/>
              <a:t>Dominant Summer Species</a:t>
            </a:r>
          </a:p>
          <a:p>
            <a:pPr lvl="1"/>
            <a:r>
              <a:rPr lang="en-US" dirty="0" smtClean="0"/>
              <a:t>SP: Anabaena, </a:t>
            </a:r>
            <a:r>
              <a:rPr lang="en-US" dirty="0" err="1" smtClean="0"/>
              <a:t>Microcystis</a:t>
            </a:r>
            <a:r>
              <a:rPr lang="en-US" dirty="0" smtClean="0"/>
              <a:t>, </a:t>
            </a:r>
            <a:r>
              <a:rPr lang="en-US" dirty="0" err="1" smtClean="0"/>
              <a:t>Oscillatoria</a:t>
            </a:r>
            <a:r>
              <a:rPr lang="en-US" dirty="0" smtClean="0"/>
              <a:t>, </a:t>
            </a:r>
            <a:r>
              <a:rPr lang="en-US" dirty="0" err="1" smtClean="0"/>
              <a:t>Aphanizomenon</a:t>
            </a:r>
            <a:endParaRPr lang="en-US" dirty="0" smtClean="0"/>
          </a:p>
          <a:p>
            <a:pPr lvl="1"/>
            <a:r>
              <a:rPr lang="en-US" dirty="0" smtClean="0"/>
              <a:t>LCC</a:t>
            </a:r>
            <a:r>
              <a:rPr lang="en-US" dirty="0"/>
              <a:t>: </a:t>
            </a:r>
            <a:r>
              <a:rPr lang="en-US" dirty="0" smtClean="0"/>
              <a:t>More Chlorophytes + Anabaena</a:t>
            </a:r>
            <a:r>
              <a:rPr lang="en-US" dirty="0"/>
              <a:t>, </a:t>
            </a:r>
            <a:r>
              <a:rPr lang="en-US" dirty="0" err="1"/>
              <a:t>Microcystis</a:t>
            </a:r>
            <a:r>
              <a:rPr lang="en-US" dirty="0"/>
              <a:t>, </a:t>
            </a:r>
            <a:r>
              <a:rPr lang="en-US" dirty="0" err="1"/>
              <a:t>Oscillatoria</a:t>
            </a:r>
            <a:endParaRPr lang="en-US" dirty="0" smtClean="0"/>
          </a:p>
          <a:p>
            <a:pPr lvl="1"/>
            <a:r>
              <a:rPr lang="en-US" dirty="0" smtClean="0"/>
              <a:t>UCC: Diatoms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r="33825" b="22985"/>
          <a:stretch/>
        </p:blipFill>
        <p:spPr>
          <a:xfrm>
            <a:off x="8043333" y="-84733"/>
            <a:ext cx="4148667" cy="5220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9188"/>
            <a:ext cx="2709333" cy="1728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3" y="5128874"/>
            <a:ext cx="3378200" cy="1729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533" y="5128874"/>
            <a:ext cx="2131483" cy="17294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256" y="5127826"/>
            <a:ext cx="2793744" cy="1730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016" y="5127826"/>
            <a:ext cx="2254251" cy="173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FF32CCDDAA4E4E8A9ED2F52005804C" ma:contentTypeVersion="12" ma:contentTypeDescription="Create a new document." ma:contentTypeScope="" ma:versionID="a5411c0327f26a4e03f9af4cffb8bcff">
  <xsd:schema xmlns:xsd="http://www.w3.org/2001/XMLSchema" xmlns:xs="http://www.w3.org/2001/XMLSchema" xmlns:p="http://schemas.microsoft.com/office/2006/metadata/properties" xmlns:ns2="80d3e2df-7f79-4598-9438-dafe6f6e0810" xmlns:ns3="ada82834-1458-4ac4-a067-c76f7b3b8682" targetNamespace="http://schemas.microsoft.com/office/2006/metadata/properties" ma:root="true" ma:fieldsID="b06b4830242b441024d7e2d1171dcb55" ns2:_="" ns3:_="">
    <xsd:import namespace="80d3e2df-7f79-4598-9438-dafe6f6e0810"/>
    <xsd:import namespace="ada82834-1458-4ac4-a067-c76f7b3b868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3e2df-7f79-4598-9438-dafe6f6e08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a82834-1458-4ac4-a067-c76f7b3b86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66EA01-8A03-4CA4-925F-997565EF539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005d8cd-46a3-40d9-b3c6-6b13b5b975b8"/>
    <ds:schemaRef ds:uri="http://purl.org/dc/terms/"/>
    <ds:schemaRef ds:uri="d3fba499-9506-495d-921c-20099834c34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0231148-090C-4430-956B-0514AC083628}"/>
</file>

<file path=customXml/itemProps3.xml><?xml version="1.0" encoding="utf-8"?>
<ds:datastoreItem xmlns:ds="http://schemas.openxmlformats.org/officeDocument/2006/customXml" ds:itemID="{2E034AA8-D68B-47A1-AD15-7569DF89DD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6787</TotalTime>
  <Words>474</Words>
  <Application>Microsoft Office PowerPoint</Application>
  <PresentationFormat>Widescreen</PresentationFormat>
  <Paragraphs>136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 Theme</vt:lpstr>
      <vt:lpstr>HABs: A Cost Perspective</vt:lpstr>
      <vt:lpstr>Overview</vt:lpstr>
      <vt:lpstr>Raw Water Supply</vt:lpstr>
      <vt:lpstr>City of Thornton</vt:lpstr>
      <vt:lpstr>HABs Strategy</vt:lpstr>
      <vt:lpstr>Visual Inspections</vt:lpstr>
      <vt:lpstr>Toxin and T&amp;O Monitoring</vt:lpstr>
      <vt:lpstr>T&amp;O - PACulator</vt:lpstr>
      <vt:lpstr>Algae &amp; Chl-a Monitoring</vt:lpstr>
      <vt:lpstr>Algaecide</vt:lpstr>
      <vt:lpstr>PowerPoint Presentation</vt:lpstr>
      <vt:lpstr>Raw Water Treatment</vt:lpstr>
      <vt:lpstr>PowerPoint Presentation</vt:lpstr>
      <vt:lpstr>Chemical Costs</vt:lpstr>
      <vt:lpstr>Blending</vt:lpstr>
      <vt:lpstr>Other Projects</vt:lpstr>
      <vt:lpstr>Summary</vt:lpstr>
      <vt:lpstr>Questions?</vt:lpstr>
    </vt:vector>
  </TitlesOfParts>
  <Company>City of Thornton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HABs: Utility Cost Perspective</dc:title>
  <dc:creator>Caleb Owen</dc:creator>
  <cp:lastModifiedBy>Caleb Owen</cp:lastModifiedBy>
  <cp:revision>56</cp:revision>
  <dcterms:created xsi:type="dcterms:W3CDTF">2021-11-16T20:28:41Z</dcterms:created>
  <dcterms:modified xsi:type="dcterms:W3CDTF">2021-12-10T19:58:08Z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0x01010002FF32CCDDAA4E4E8A9ED2F52005804C</vt:lpwstr>
  </property>
</Properties>
</file>