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3" r:id="rId8"/>
    <p:sldId id="262" r:id="rId9"/>
    <p:sldId id="282" r:id="rId10"/>
    <p:sldId id="283" r:id="rId11"/>
    <p:sldId id="284" r:id="rId12"/>
    <p:sldId id="264" r:id="rId13"/>
    <p:sldId id="266" r:id="rId14"/>
    <p:sldId id="265" r:id="rId15"/>
    <p:sldId id="267" r:id="rId16"/>
    <p:sldId id="268" r:id="rId17"/>
    <p:sldId id="269" r:id="rId18"/>
    <p:sldId id="270" r:id="rId19"/>
    <p:sldId id="271" r:id="rId20"/>
    <p:sldId id="274" r:id="rId21"/>
    <p:sldId id="281" r:id="rId22"/>
    <p:sldId id="275" r:id="rId23"/>
    <p:sldId id="277" r:id="rId24"/>
    <p:sldId id="276" r:id="rId25"/>
    <p:sldId id="278" r:id="rId26"/>
    <p:sldId id="285" r:id="rId27"/>
    <p:sldId id="286" r:id="rId28"/>
    <p:sldId id="287" r:id="rId29"/>
    <p:sldId id="279" r:id="rId30"/>
    <p:sldId id="288" r:id="rId31"/>
    <p:sldId id="289" r:id="rId32"/>
    <p:sldId id="290" r:id="rId33"/>
    <p:sldId id="29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0" d="100"/>
          <a:sy n="110" d="100"/>
        </p:scale>
        <p:origin x="55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C619B-D1DB-430C-AA71-FDDFB08A6C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E5E639-4CCC-46C8-8AA3-2122E8F16C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AA2A3F-A558-4867-A9D3-DD46CF6D5F47}"/>
              </a:ext>
            </a:extLst>
          </p:cNvPr>
          <p:cNvSpPr>
            <a:spLocks noGrp="1"/>
          </p:cNvSpPr>
          <p:nvPr>
            <p:ph type="dt" sz="half" idx="10"/>
          </p:nvPr>
        </p:nvSpPr>
        <p:spPr/>
        <p:txBody>
          <a:bodyPr/>
          <a:lstStyle/>
          <a:p>
            <a:fld id="{FBF454E3-9CA5-4696-B7AC-69C3656130C8}" type="datetimeFigureOut">
              <a:rPr lang="en-US" smtClean="0"/>
              <a:t>12/9/2021</a:t>
            </a:fld>
            <a:endParaRPr lang="en-US"/>
          </a:p>
        </p:txBody>
      </p:sp>
      <p:sp>
        <p:nvSpPr>
          <p:cNvPr id="5" name="Footer Placeholder 4">
            <a:extLst>
              <a:ext uri="{FF2B5EF4-FFF2-40B4-BE49-F238E27FC236}">
                <a16:creationId xmlns:a16="http://schemas.microsoft.com/office/drawing/2014/main" id="{84430E02-815D-4034-9B19-88A8E5C4A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9F6EAA-28AD-4EBA-BD51-7B26AE0A569F}"/>
              </a:ext>
            </a:extLst>
          </p:cNvPr>
          <p:cNvSpPr>
            <a:spLocks noGrp="1"/>
          </p:cNvSpPr>
          <p:nvPr>
            <p:ph type="sldNum" sz="quarter" idx="12"/>
          </p:nvPr>
        </p:nvSpPr>
        <p:spPr/>
        <p:txBody>
          <a:bodyPr/>
          <a:lstStyle/>
          <a:p>
            <a:fld id="{9DC208D4-A171-456A-9169-785594261EF2}" type="slidenum">
              <a:rPr lang="en-US" smtClean="0"/>
              <a:t>‹#›</a:t>
            </a:fld>
            <a:endParaRPr lang="en-US"/>
          </a:p>
        </p:txBody>
      </p:sp>
    </p:spTree>
    <p:extLst>
      <p:ext uri="{BB962C8B-B14F-4D97-AF65-F5344CB8AC3E}">
        <p14:creationId xmlns:p14="http://schemas.microsoft.com/office/powerpoint/2010/main" val="2834074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C2765-6B84-4D1C-B717-DD38185757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79D480-5F5B-4465-8C63-A8E8AE6D78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9750F0-44FB-484A-9FB0-6DEE1687A6DB}"/>
              </a:ext>
            </a:extLst>
          </p:cNvPr>
          <p:cNvSpPr>
            <a:spLocks noGrp="1"/>
          </p:cNvSpPr>
          <p:nvPr>
            <p:ph type="dt" sz="half" idx="10"/>
          </p:nvPr>
        </p:nvSpPr>
        <p:spPr/>
        <p:txBody>
          <a:bodyPr/>
          <a:lstStyle/>
          <a:p>
            <a:fld id="{FBF454E3-9CA5-4696-B7AC-69C3656130C8}" type="datetimeFigureOut">
              <a:rPr lang="en-US" smtClean="0"/>
              <a:t>12/9/2021</a:t>
            </a:fld>
            <a:endParaRPr lang="en-US"/>
          </a:p>
        </p:txBody>
      </p:sp>
      <p:sp>
        <p:nvSpPr>
          <p:cNvPr id="5" name="Footer Placeholder 4">
            <a:extLst>
              <a:ext uri="{FF2B5EF4-FFF2-40B4-BE49-F238E27FC236}">
                <a16:creationId xmlns:a16="http://schemas.microsoft.com/office/drawing/2014/main" id="{4D01B68D-896C-4184-9BFA-634CF00FD0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531370-5171-43B8-B458-C3D516D4FDC5}"/>
              </a:ext>
            </a:extLst>
          </p:cNvPr>
          <p:cNvSpPr>
            <a:spLocks noGrp="1"/>
          </p:cNvSpPr>
          <p:nvPr>
            <p:ph type="sldNum" sz="quarter" idx="12"/>
          </p:nvPr>
        </p:nvSpPr>
        <p:spPr/>
        <p:txBody>
          <a:bodyPr/>
          <a:lstStyle/>
          <a:p>
            <a:fld id="{9DC208D4-A171-456A-9169-785594261EF2}" type="slidenum">
              <a:rPr lang="en-US" smtClean="0"/>
              <a:t>‹#›</a:t>
            </a:fld>
            <a:endParaRPr lang="en-US"/>
          </a:p>
        </p:txBody>
      </p:sp>
    </p:spTree>
    <p:extLst>
      <p:ext uri="{BB962C8B-B14F-4D97-AF65-F5344CB8AC3E}">
        <p14:creationId xmlns:p14="http://schemas.microsoft.com/office/powerpoint/2010/main" val="1672619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80DE77-0B9E-474D-9A7E-8661E334FF1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34FDAD-5587-4499-9EA6-C3690ED7D9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9369A9-22EA-4B58-A8D3-B00C0D248A82}"/>
              </a:ext>
            </a:extLst>
          </p:cNvPr>
          <p:cNvSpPr>
            <a:spLocks noGrp="1"/>
          </p:cNvSpPr>
          <p:nvPr>
            <p:ph type="dt" sz="half" idx="10"/>
          </p:nvPr>
        </p:nvSpPr>
        <p:spPr/>
        <p:txBody>
          <a:bodyPr/>
          <a:lstStyle/>
          <a:p>
            <a:fld id="{FBF454E3-9CA5-4696-B7AC-69C3656130C8}" type="datetimeFigureOut">
              <a:rPr lang="en-US" smtClean="0"/>
              <a:t>12/9/2021</a:t>
            </a:fld>
            <a:endParaRPr lang="en-US"/>
          </a:p>
        </p:txBody>
      </p:sp>
      <p:sp>
        <p:nvSpPr>
          <p:cNvPr id="5" name="Footer Placeholder 4">
            <a:extLst>
              <a:ext uri="{FF2B5EF4-FFF2-40B4-BE49-F238E27FC236}">
                <a16:creationId xmlns:a16="http://schemas.microsoft.com/office/drawing/2014/main" id="{822E55AD-430A-4F1C-B48F-F526170CAA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EBEBA-12C9-4FFE-8D08-D8CAC4C2569B}"/>
              </a:ext>
            </a:extLst>
          </p:cNvPr>
          <p:cNvSpPr>
            <a:spLocks noGrp="1"/>
          </p:cNvSpPr>
          <p:nvPr>
            <p:ph type="sldNum" sz="quarter" idx="12"/>
          </p:nvPr>
        </p:nvSpPr>
        <p:spPr/>
        <p:txBody>
          <a:bodyPr/>
          <a:lstStyle/>
          <a:p>
            <a:fld id="{9DC208D4-A171-456A-9169-785594261EF2}" type="slidenum">
              <a:rPr lang="en-US" smtClean="0"/>
              <a:t>‹#›</a:t>
            </a:fld>
            <a:endParaRPr lang="en-US"/>
          </a:p>
        </p:txBody>
      </p:sp>
    </p:spTree>
    <p:extLst>
      <p:ext uri="{BB962C8B-B14F-4D97-AF65-F5344CB8AC3E}">
        <p14:creationId xmlns:p14="http://schemas.microsoft.com/office/powerpoint/2010/main" val="3545554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E1121-C518-4092-AEDB-1AC8E64125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2A2F55-503D-4DF3-8512-9FCEA80A58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454C16-F8D7-4D99-81E0-6FEDAEA4FCA1}"/>
              </a:ext>
            </a:extLst>
          </p:cNvPr>
          <p:cNvSpPr>
            <a:spLocks noGrp="1"/>
          </p:cNvSpPr>
          <p:nvPr>
            <p:ph type="dt" sz="half" idx="10"/>
          </p:nvPr>
        </p:nvSpPr>
        <p:spPr/>
        <p:txBody>
          <a:bodyPr/>
          <a:lstStyle/>
          <a:p>
            <a:fld id="{FBF454E3-9CA5-4696-B7AC-69C3656130C8}" type="datetimeFigureOut">
              <a:rPr lang="en-US" smtClean="0"/>
              <a:t>12/9/2021</a:t>
            </a:fld>
            <a:endParaRPr lang="en-US"/>
          </a:p>
        </p:txBody>
      </p:sp>
      <p:sp>
        <p:nvSpPr>
          <p:cNvPr id="5" name="Footer Placeholder 4">
            <a:extLst>
              <a:ext uri="{FF2B5EF4-FFF2-40B4-BE49-F238E27FC236}">
                <a16:creationId xmlns:a16="http://schemas.microsoft.com/office/drawing/2014/main" id="{010571FA-9C36-4B67-BC9D-36A1B30AF0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8D3814-0A0D-4937-9148-D97F512F3AE2}"/>
              </a:ext>
            </a:extLst>
          </p:cNvPr>
          <p:cNvSpPr>
            <a:spLocks noGrp="1"/>
          </p:cNvSpPr>
          <p:nvPr>
            <p:ph type="sldNum" sz="quarter" idx="12"/>
          </p:nvPr>
        </p:nvSpPr>
        <p:spPr/>
        <p:txBody>
          <a:bodyPr/>
          <a:lstStyle/>
          <a:p>
            <a:fld id="{9DC208D4-A171-456A-9169-785594261EF2}" type="slidenum">
              <a:rPr lang="en-US" smtClean="0"/>
              <a:t>‹#›</a:t>
            </a:fld>
            <a:endParaRPr lang="en-US"/>
          </a:p>
        </p:txBody>
      </p:sp>
    </p:spTree>
    <p:extLst>
      <p:ext uri="{BB962C8B-B14F-4D97-AF65-F5344CB8AC3E}">
        <p14:creationId xmlns:p14="http://schemas.microsoft.com/office/powerpoint/2010/main" val="3318671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E8DAD-4B04-4FC5-8F21-258CCDCC81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675760-2EE7-4512-8E63-9F538A925F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1D020A-F730-4FB4-9188-7D0884585A61}"/>
              </a:ext>
            </a:extLst>
          </p:cNvPr>
          <p:cNvSpPr>
            <a:spLocks noGrp="1"/>
          </p:cNvSpPr>
          <p:nvPr>
            <p:ph type="dt" sz="half" idx="10"/>
          </p:nvPr>
        </p:nvSpPr>
        <p:spPr/>
        <p:txBody>
          <a:bodyPr/>
          <a:lstStyle/>
          <a:p>
            <a:fld id="{FBF454E3-9CA5-4696-B7AC-69C3656130C8}" type="datetimeFigureOut">
              <a:rPr lang="en-US" smtClean="0"/>
              <a:t>12/9/2021</a:t>
            </a:fld>
            <a:endParaRPr lang="en-US"/>
          </a:p>
        </p:txBody>
      </p:sp>
      <p:sp>
        <p:nvSpPr>
          <p:cNvPr id="5" name="Footer Placeholder 4">
            <a:extLst>
              <a:ext uri="{FF2B5EF4-FFF2-40B4-BE49-F238E27FC236}">
                <a16:creationId xmlns:a16="http://schemas.microsoft.com/office/drawing/2014/main" id="{432E04B6-2A34-4B61-A61D-AE5763EA0A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34C6C9-9D35-4C4D-BB4B-EC813FEA52AA}"/>
              </a:ext>
            </a:extLst>
          </p:cNvPr>
          <p:cNvSpPr>
            <a:spLocks noGrp="1"/>
          </p:cNvSpPr>
          <p:nvPr>
            <p:ph type="sldNum" sz="quarter" idx="12"/>
          </p:nvPr>
        </p:nvSpPr>
        <p:spPr/>
        <p:txBody>
          <a:bodyPr/>
          <a:lstStyle/>
          <a:p>
            <a:fld id="{9DC208D4-A171-456A-9169-785594261EF2}" type="slidenum">
              <a:rPr lang="en-US" smtClean="0"/>
              <a:t>‹#›</a:t>
            </a:fld>
            <a:endParaRPr lang="en-US"/>
          </a:p>
        </p:txBody>
      </p:sp>
    </p:spTree>
    <p:extLst>
      <p:ext uri="{BB962C8B-B14F-4D97-AF65-F5344CB8AC3E}">
        <p14:creationId xmlns:p14="http://schemas.microsoft.com/office/powerpoint/2010/main" val="730938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BA758-A06C-4B5E-806F-1AC20E783C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B1C5F1-A521-45C9-81CD-4CED27B640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C02E19-64BE-4878-9EF7-6AFD11D48B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8CB44-6992-4846-8977-B9A3F03553D3}"/>
              </a:ext>
            </a:extLst>
          </p:cNvPr>
          <p:cNvSpPr>
            <a:spLocks noGrp="1"/>
          </p:cNvSpPr>
          <p:nvPr>
            <p:ph type="dt" sz="half" idx="10"/>
          </p:nvPr>
        </p:nvSpPr>
        <p:spPr/>
        <p:txBody>
          <a:bodyPr/>
          <a:lstStyle/>
          <a:p>
            <a:fld id="{FBF454E3-9CA5-4696-B7AC-69C3656130C8}" type="datetimeFigureOut">
              <a:rPr lang="en-US" smtClean="0"/>
              <a:t>12/9/2021</a:t>
            </a:fld>
            <a:endParaRPr lang="en-US"/>
          </a:p>
        </p:txBody>
      </p:sp>
      <p:sp>
        <p:nvSpPr>
          <p:cNvPr id="6" name="Footer Placeholder 5">
            <a:extLst>
              <a:ext uri="{FF2B5EF4-FFF2-40B4-BE49-F238E27FC236}">
                <a16:creationId xmlns:a16="http://schemas.microsoft.com/office/drawing/2014/main" id="{88F1D728-1AAA-4AFB-B6DA-8A4FF96300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C1056E-FE7D-4D52-82AB-82ADB6A46240}"/>
              </a:ext>
            </a:extLst>
          </p:cNvPr>
          <p:cNvSpPr>
            <a:spLocks noGrp="1"/>
          </p:cNvSpPr>
          <p:nvPr>
            <p:ph type="sldNum" sz="quarter" idx="12"/>
          </p:nvPr>
        </p:nvSpPr>
        <p:spPr/>
        <p:txBody>
          <a:bodyPr/>
          <a:lstStyle/>
          <a:p>
            <a:fld id="{9DC208D4-A171-456A-9169-785594261EF2}" type="slidenum">
              <a:rPr lang="en-US" smtClean="0"/>
              <a:t>‹#›</a:t>
            </a:fld>
            <a:endParaRPr lang="en-US"/>
          </a:p>
        </p:txBody>
      </p:sp>
    </p:spTree>
    <p:extLst>
      <p:ext uri="{BB962C8B-B14F-4D97-AF65-F5344CB8AC3E}">
        <p14:creationId xmlns:p14="http://schemas.microsoft.com/office/powerpoint/2010/main" val="1293432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49598-F716-4E6C-8F28-A3815AA9D8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214CEF-4F07-4AE5-A583-4DDF1E672F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47CA36-6510-455F-A8F2-3FE38CC2EE1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C53FEC-4CBB-4000-8599-57C47F128A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A147BA-5571-4A3D-96E9-018B748FD3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E6F76E-0B0A-4434-9135-39BA5B3BBC5B}"/>
              </a:ext>
            </a:extLst>
          </p:cNvPr>
          <p:cNvSpPr>
            <a:spLocks noGrp="1"/>
          </p:cNvSpPr>
          <p:nvPr>
            <p:ph type="dt" sz="half" idx="10"/>
          </p:nvPr>
        </p:nvSpPr>
        <p:spPr/>
        <p:txBody>
          <a:bodyPr/>
          <a:lstStyle/>
          <a:p>
            <a:fld id="{FBF454E3-9CA5-4696-B7AC-69C3656130C8}" type="datetimeFigureOut">
              <a:rPr lang="en-US" smtClean="0"/>
              <a:t>12/9/2021</a:t>
            </a:fld>
            <a:endParaRPr lang="en-US"/>
          </a:p>
        </p:txBody>
      </p:sp>
      <p:sp>
        <p:nvSpPr>
          <p:cNvPr id="8" name="Footer Placeholder 7">
            <a:extLst>
              <a:ext uri="{FF2B5EF4-FFF2-40B4-BE49-F238E27FC236}">
                <a16:creationId xmlns:a16="http://schemas.microsoft.com/office/drawing/2014/main" id="{67A3F1D2-B358-48E2-8AD6-D2A6DC0AC8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50BB5D-1676-4600-BEC3-DEF1EF0A8113}"/>
              </a:ext>
            </a:extLst>
          </p:cNvPr>
          <p:cNvSpPr>
            <a:spLocks noGrp="1"/>
          </p:cNvSpPr>
          <p:nvPr>
            <p:ph type="sldNum" sz="quarter" idx="12"/>
          </p:nvPr>
        </p:nvSpPr>
        <p:spPr/>
        <p:txBody>
          <a:bodyPr/>
          <a:lstStyle/>
          <a:p>
            <a:fld id="{9DC208D4-A171-456A-9169-785594261EF2}" type="slidenum">
              <a:rPr lang="en-US" smtClean="0"/>
              <a:t>‹#›</a:t>
            </a:fld>
            <a:endParaRPr lang="en-US"/>
          </a:p>
        </p:txBody>
      </p:sp>
    </p:spTree>
    <p:extLst>
      <p:ext uri="{BB962C8B-B14F-4D97-AF65-F5344CB8AC3E}">
        <p14:creationId xmlns:p14="http://schemas.microsoft.com/office/powerpoint/2010/main" val="4270773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8C606-DF4E-4C98-A708-C941BD13F1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47DACC-D5A6-4D13-9845-5FFF1AF66547}"/>
              </a:ext>
            </a:extLst>
          </p:cNvPr>
          <p:cNvSpPr>
            <a:spLocks noGrp="1"/>
          </p:cNvSpPr>
          <p:nvPr>
            <p:ph type="dt" sz="half" idx="10"/>
          </p:nvPr>
        </p:nvSpPr>
        <p:spPr/>
        <p:txBody>
          <a:bodyPr/>
          <a:lstStyle/>
          <a:p>
            <a:fld id="{FBF454E3-9CA5-4696-B7AC-69C3656130C8}" type="datetimeFigureOut">
              <a:rPr lang="en-US" smtClean="0"/>
              <a:t>12/9/2021</a:t>
            </a:fld>
            <a:endParaRPr lang="en-US"/>
          </a:p>
        </p:txBody>
      </p:sp>
      <p:sp>
        <p:nvSpPr>
          <p:cNvPr id="4" name="Footer Placeholder 3">
            <a:extLst>
              <a:ext uri="{FF2B5EF4-FFF2-40B4-BE49-F238E27FC236}">
                <a16:creationId xmlns:a16="http://schemas.microsoft.com/office/drawing/2014/main" id="{A431C1D8-BB3C-4E5D-82AD-ED2B02BF33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C2175E-6940-4A58-93FB-0B1EA5FE3EC7}"/>
              </a:ext>
            </a:extLst>
          </p:cNvPr>
          <p:cNvSpPr>
            <a:spLocks noGrp="1"/>
          </p:cNvSpPr>
          <p:nvPr>
            <p:ph type="sldNum" sz="quarter" idx="12"/>
          </p:nvPr>
        </p:nvSpPr>
        <p:spPr/>
        <p:txBody>
          <a:bodyPr/>
          <a:lstStyle/>
          <a:p>
            <a:fld id="{9DC208D4-A171-456A-9169-785594261EF2}" type="slidenum">
              <a:rPr lang="en-US" smtClean="0"/>
              <a:t>‹#›</a:t>
            </a:fld>
            <a:endParaRPr lang="en-US"/>
          </a:p>
        </p:txBody>
      </p:sp>
    </p:spTree>
    <p:extLst>
      <p:ext uri="{BB962C8B-B14F-4D97-AF65-F5344CB8AC3E}">
        <p14:creationId xmlns:p14="http://schemas.microsoft.com/office/powerpoint/2010/main" val="202713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EE8914-D55B-4318-9ACE-D3D744F7E6A0}"/>
              </a:ext>
            </a:extLst>
          </p:cNvPr>
          <p:cNvSpPr>
            <a:spLocks noGrp="1"/>
          </p:cNvSpPr>
          <p:nvPr>
            <p:ph type="dt" sz="half" idx="10"/>
          </p:nvPr>
        </p:nvSpPr>
        <p:spPr/>
        <p:txBody>
          <a:bodyPr/>
          <a:lstStyle/>
          <a:p>
            <a:fld id="{FBF454E3-9CA5-4696-B7AC-69C3656130C8}" type="datetimeFigureOut">
              <a:rPr lang="en-US" smtClean="0"/>
              <a:t>12/9/2021</a:t>
            </a:fld>
            <a:endParaRPr lang="en-US"/>
          </a:p>
        </p:txBody>
      </p:sp>
      <p:sp>
        <p:nvSpPr>
          <p:cNvPr id="3" name="Footer Placeholder 2">
            <a:extLst>
              <a:ext uri="{FF2B5EF4-FFF2-40B4-BE49-F238E27FC236}">
                <a16:creationId xmlns:a16="http://schemas.microsoft.com/office/drawing/2014/main" id="{18E36D0E-E88D-4DCD-ACB0-ABEB4A78A2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B247DE-428A-400E-92A7-F99F1E01F0FE}"/>
              </a:ext>
            </a:extLst>
          </p:cNvPr>
          <p:cNvSpPr>
            <a:spLocks noGrp="1"/>
          </p:cNvSpPr>
          <p:nvPr>
            <p:ph type="sldNum" sz="quarter" idx="12"/>
          </p:nvPr>
        </p:nvSpPr>
        <p:spPr/>
        <p:txBody>
          <a:bodyPr/>
          <a:lstStyle/>
          <a:p>
            <a:fld id="{9DC208D4-A171-456A-9169-785594261EF2}" type="slidenum">
              <a:rPr lang="en-US" smtClean="0"/>
              <a:t>‹#›</a:t>
            </a:fld>
            <a:endParaRPr lang="en-US"/>
          </a:p>
        </p:txBody>
      </p:sp>
    </p:spTree>
    <p:extLst>
      <p:ext uri="{BB962C8B-B14F-4D97-AF65-F5344CB8AC3E}">
        <p14:creationId xmlns:p14="http://schemas.microsoft.com/office/powerpoint/2010/main" val="83354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A2429-C387-47E5-8FCE-6098776117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FCE94E-5972-41D0-94C6-BA0902BCEE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36BE1E-3152-4B0B-B31E-5DCBF4D3A6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F318B-349D-4844-93FE-BE0833CD6B10}"/>
              </a:ext>
            </a:extLst>
          </p:cNvPr>
          <p:cNvSpPr>
            <a:spLocks noGrp="1"/>
          </p:cNvSpPr>
          <p:nvPr>
            <p:ph type="dt" sz="half" idx="10"/>
          </p:nvPr>
        </p:nvSpPr>
        <p:spPr/>
        <p:txBody>
          <a:bodyPr/>
          <a:lstStyle/>
          <a:p>
            <a:fld id="{FBF454E3-9CA5-4696-B7AC-69C3656130C8}" type="datetimeFigureOut">
              <a:rPr lang="en-US" smtClean="0"/>
              <a:t>12/9/2021</a:t>
            </a:fld>
            <a:endParaRPr lang="en-US"/>
          </a:p>
        </p:txBody>
      </p:sp>
      <p:sp>
        <p:nvSpPr>
          <p:cNvPr id="6" name="Footer Placeholder 5">
            <a:extLst>
              <a:ext uri="{FF2B5EF4-FFF2-40B4-BE49-F238E27FC236}">
                <a16:creationId xmlns:a16="http://schemas.microsoft.com/office/drawing/2014/main" id="{586C2435-00A9-4DEB-B7E6-87E9B27A5A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3FCF80-D769-490E-8465-67440427AC9E}"/>
              </a:ext>
            </a:extLst>
          </p:cNvPr>
          <p:cNvSpPr>
            <a:spLocks noGrp="1"/>
          </p:cNvSpPr>
          <p:nvPr>
            <p:ph type="sldNum" sz="quarter" idx="12"/>
          </p:nvPr>
        </p:nvSpPr>
        <p:spPr/>
        <p:txBody>
          <a:bodyPr/>
          <a:lstStyle/>
          <a:p>
            <a:fld id="{9DC208D4-A171-456A-9169-785594261EF2}" type="slidenum">
              <a:rPr lang="en-US" smtClean="0"/>
              <a:t>‹#›</a:t>
            </a:fld>
            <a:endParaRPr lang="en-US"/>
          </a:p>
        </p:txBody>
      </p:sp>
    </p:spTree>
    <p:extLst>
      <p:ext uri="{BB962C8B-B14F-4D97-AF65-F5344CB8AC3E}">
        <p14:creationId xmlns:p14="http://schemas.microsoft.com/office/powerpoint/2010/main" val="800352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1423E-2744-42A7-A8D7-E7B5E61256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05C6D5-231D-4F32-9B4F-1ED9C72D5D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FC97DF-C5F7-4ED0-9DEC-3D588106C2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10D776-A356-48ED-9286-BD4F037899BC}"/>
              </a:ext>
            </a:extLst>
          </p:cNvPr>
          <p:cNvSpPr>
            <a:spLocks noGrp="1"/>
          </p:cNvSpPr>
          <p:nvPr>
            <p:ph type="dt" sz="half" idx="10"/>
          </p:nvPr>
        </p:nvSpPr>
        <p:spPr/>
        <p:txBody>
          <a:bodyPr/>
          <a:lstStyle/>
          <a:p>
            <a:fld id="{FBF454E3-9CA5-4696-B7AC-69C3656130C8}" type="datetimeFigureOut">
              <a:rPr lang="en-US" smtClean="0"/>
              <a:t>12/9/2021</a:t>
            </a:fld>
            <a:endParaRPr lang="en-US"/>
          </a:p>
        </p:txBody>
      </p:sp>
      <p:sp>
        <p:nvSpPr>
          <p:cNvPr id="6" name="Footer Placeholder 5">
            <a:extLst>
              <a:ext uri="{FF2B5EF4-FFF2-40B4-BE49-F238E27FC236}">
                <a16:creationId xmlns:a16="http://schemas.microsoft.com/office/drawing/2014/main" id="{A64AE097-2DE4-4A03-B8B6-C6D834DAB2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2F84F0-EC89-42AB-9711-7C8F2BDC9DA9}"/>
              </a:ext>
            </a:extLst>
          </p:cNvPr>
          <p:cNvSpPr>
            <a:spLocks noGrp="1"/>
          </p:cNvSpPr>
          <p:nvPr>
            <p:ph type="sldNum" sz="quarter" idx="12"/>
          </p:nvPr>
        </p:nvSpPr>
        <p:spPr/>
        <p:txBody>
          <a:bodyPr/>
          <a:lstStyle/>
          <a:p>
            <a:fld id="{9DC208D4-A171-456A-9169-785594261EF2}" type="slidenum">
              <a:rPr lang="en-US" smtClean="0"/>
              <a:t>‹#›</a:t>
            </a:fld>
            <a:endParaRPr lang="en-US"/>
          </a:p>
        </p:txBody>
      </p:sp>
    </p:spTree>
    <p:extLst>
      <p:ext uri="{BB962C8B-B14F-4D97-AF65-F5344CB8AC3E}">
        <p14:creationId xmlns:p14="http://schemas.microsoft.com/office/powerpoint/2010/main" val="2781822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A45264-438C-483F-B243-5FA6735B62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C29D9A-F647-47EB-944B-1F8C6610C2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A6C903-E67C-46A5-A0D2-136CDD8D8A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F454E3-9CA5-4696-B7AC-69C3656130C8}" type="datetimeFigureOut">
              <a:rPr lang="en-US" smtClean="0"/>
              <a:t>12/9/2021</a:t>
            </a:fld>
            <a:endParaRPr lang="en-US"/>
          </a:p>
        </p:txBody>
      </p:sp>
      <p:sp>
        <p:nvSpPr>
          <p:cNvPr id="5" name="Footer Placeholder 4">
            <a:extLst>
              <a:ext uri="{FF2B5EF4-FFF2-40B4-BE49-F238E27FC236}">
                <a16:creationId xmlns:a16="http://schemas.microsoft.com/office/drawing/2014/main" id="{BBFA5909-A257-4370-B967-5701BCEF25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C78886-DC99-4894-9886-8971C76D64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C208D4-A171-456A-9169-785594261EF2}" type="slidenum">
              <a:rPr lang="en-US" smtClean="0"/>
              <a:t>‹#›</a:t>
            </a:fld>
            <a:endParaRPr lang="en-US"/>
          </a:p>
        </p:txBody>
      </p:sp>
    </p:spTree>
    <p:extLst>
      <p:ext uri="{BB962C8B-B14F-4D97-AF65-F5344CB8AC3E}">
        <p14:creationId xmlns:p14="http://schemas.microsoft.com/office/powerpoint/2010/main" val="3496684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313480-4260-4820-BA31-A1372B4174B6}"/>
              </a:ext>
            </a:extLst>
          </p:cNvPr>
          <p:cNvSpPr>
            <a:spLocks noGrp="1"/>
          </p:cNvSpPr>
          <p:nvPr>
            <p:ph type="ctrTitle"/>
          </p:nvPr>
        </p:nvSpPr>
        <p:spPr>
          <a:xfrm>
            <a:off x="804672" y="5116529"/>
            <a:ext cx="10592174" cy="1000655"/>
          </a:xfrm>
        </p:spPr>
        <p:txBody>
          <a:bodyPr anchor="t">
            <a:normAutofit/>
          </a:bodyPr>
          <a:lstStyle/>
          <a:p>
            <a:pPr algn="l"/>
            <a:r>
              <a:rPr lang="en-US" sz="4000">
                <a:solidFill>
                  <a:schemeClr val="tx2"/>
                </a:solidFill>
              </a:rPr>
              <a:t>Quincy Alum Application</a:t>
            </a:r>
          </a:p>
        </p:txBody>
      </p:sp>
      <p:pic>
        <p:nvPicPr>
          <p:cNvPr id="4" name="Picture 3">
            <a:extLst>
              <a:ext uri="{FF2B5EF4-FFF2-40B4-BE49-F238E27FC236}">
                <a16:creationId xmlns:a16="http://schemas.microsoft.com/office/drawing/2014/main" id="{7A62F5F9-1F35-4ADB-9425-78922D558F19}"/>
              </a:ext>
            </a:extLst>
          </p:cNvPr>
          <p:cNvPicPr>
            <a:picLocks noChangeAspect="1"/>
          </p:cNvPicPr>
          <p:nvPr/>
        </p:nvPicPr>
        <p:blipFill rotWithShape="1">
          <a:blip r:embed="rId2"/>
          <a:srcRect t="6252" b="30226"/>
          <a:stretch/>
        </p:blipFill>
        <p:spPr>
          <a:xfrm>
            <a:off x="-1" y="10"/>
            <a:ext cx="12192001" cy="4201449"/>
          </a:xfrm>
          <a:prstGeom prst="rect">
            <a:avLst/>
          </a:prstGeom>
        </p:spPr>
      </p:pic>
      <p:grpSp>
        <p:nvGrpSpPr>
          <p:cNvPr id="11" name="Group 10">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12" name="Freeform: Shape 11">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
        <p:nvSpPr>
          <p:cNvPr id="3" name="Subtitle 2">
            <a:extLst>
              <a:ext uri="{FF2B5EF4-FFF2-40B4-BE49-F238E27FC236}">
                <a16:creationId xmlns:a16="http://schemas.microsoft.com/office/drawing/2014/main" id="{A691DA58-B11F-4829-B3DF-714F1FD10EC0}"/>
              </a:ext>
            </a:extLst>
          </p:cNvPr>
          <p:cNvSpPr>
            <a:spLocks noGrp="1"/>
          </p:cNvSpPr>
          <p:nvPr>
            <p:ph type="subTitle" idx="1"/>
          </p:nvPr>
        </p:nvSpPr>
        <p:spPr>
          <a:xfrm>
            <a:off x="804672" y="4580785"/>
            <a:ext cx="9416898" cy="484374"/>
          </a:xfrm>
        </p:spPr>
        <p:txBody>
          <a:bodyPr anchor="b">
            <a:normAutofit/>
          </a:bodyPr>
          <a:lstStyle/>
          <a:p>
            <a:pPr algn="l"/>
            <a:r>
              <a:rPr lang="en-US" sz="800">
                <a:solidFill>
                  <a:schemeClr val="tx2"/>
                </a:solidFill>
              </a:rPr>
              <a:t>Sherry Scaggiari, Environmental Compliance Principal</a:t>
            </a:r>
          </a:p>
          <a:p>
            <a:pPr algn="l"/>
            <a:r>
              <a:rPr lang="en-US" sz="800">
                <a:solidFill>
                  <a:schemeClr val="tx2"/>
                </a:solidFill>
              </a:rPr>
              <a:t>City of Aurora</a:t>
            </a:r>
          </a:p>
        </p:txBody>
      </p:sp>
    </p:spTree>
    <p:extLst>
      <p:ext uri="{BB962C8B-B14F-4D97-AF65-F5344CB8AC3E}">
        <p14:creationId xmlns:p14="http://schemas.microsoft.com/office/powerpoint/2010/main" val="913088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47539E1-C76B-4BFC-B38F-C58286DFCF02}"/>
              </a:ext>
            </a:extLst>
          </p:cNvPr>
          <p:cNvPicPr>
            <a:picLocks noGrp="1" noChangeAspect="1"/>
          </p:cNvPicPr>
          <p:nvPr>
            <p:ph idx="1"/>
          </p:nvPr>
        </p:nvPicPr>
        <p:blipFill>
          <a:blip r:embed="rId2"/>
          <a:stretch>
            <a:fillRect/>
          </a:stretch>
        </p:blipFill>
        <p:spPr>
          <a:xfrm>
            <a:off x="38685" y="-226829"/>
            <a:ext cx="4702139" cy="3526604"/>
          </a:xfrm>
          <a:prstGeom prst="rect">
            <a:avLst/>
          </a:prstGeom>
        </p:spPr>
      </p:pic>
      <p:pic>
        <p:nvPicPr>
          <p:cNvPr id="5" name="Picture 4">
            <a:extLst>
              <a:ext uri="{FF2B5EF4-FFF2-40B4-BE49-F238E27FC236}">
                <a16:creationId xmlns:a16="http://schemas.microsoft.com/office/drawing/2014/main" id="{8C92D717-62D9-4158-AA15-D364E81CA913}"/>
              </a:ext>
            </a:extLst>
          </p:cNvPr>
          <p:cNvPicPr>
            <a:picLocks noChangeAspect="1"/>
          </p:cNvPicPr>
          <p:nvPr/>
        </p:nvPicPr>
        <p:blipFill>
          <a:blip r:embed="rId3"/>
          <a:stretch>
            <a:fillRect/>
          </a:stretch>
        </p:blipFill>
        <p:spPr>
          <a:xfrm>
            <a:off x="6918706" y="0"/>
            <a:ext cx="5234609" cy="3926161"/>
          </a:xfrm>
          <a:prstGeom prst="rect">
            <a:avLst/>
          </a:prstGeom>
        </p:spPr>
      </p:pic>
      <p:pic>
        <p:nvPicPr>
          <p:cNvPr id="6" name="Picture 5">
            <a:extLst>
              <a:ext uri="{FF2B5EF4-FFF2-40B4-BE49-F238E27FC236}">
                <a16:creationId xmlns:a16="http://schemas.microsoft.com/office/drawing/2014/main" id="{BC9BFF4B-CB76-4D77-9B6D-181930DCF495}"/>
              </a:ext>
            </a:extLst>
          </p:cNvPr>
          <p:cNvPicPr>
            <a:picLocks noChangeAspect="1"/>
          </p:cNvPicPr>
          <p:nvPr/>
        </p:nvPicPr>
        <p:blipFill>
          <a:blip r:embed="rId4"/>
          <a:stretch>
            <a:fillRect/>
          </a:stretch>
        </p:blipFill>
        <p:spPr>
          <a:xfrm>
            <a:off x="2177842" y="2862468"/>
            <a:ext cx="5125964" cy="3844673"/>
          </a:xfrm>
          <a:prstGeom prst="rect">
            <a:avLst/>
          </a:prstGeom>
        </p:spPr>
      </p:pic>
      <p:sp>
        <p:nvSpPr>
          <p:cNvPr id="2" name="Title 1">
            <a:extLst>
              <a:ext uri="{FF2B5EF4-FFF2-40B4-BE49-F238E27FC236}">
                <a16:creationId xmlns:a16="http://schemas.microsoft.com/office/drawing/2014/main" id="{E2B5C104-2DFF-470A-833F-E977EF36C52E}"/>
              </a:ext>
            </a:extLst>
          </p:cNvPr>
          <p:cNvSpPr>
            <a:spLocks noGrp="1"/>
          </p:cNvSpPr>
          <p:nvPr>
            <p:ph type="title"/>
          </p:nvPr>
        </p:nvSpPr>
        <p:spPr>
          <a:xfrm>
            <a:off x="4804590" y="548941"/>
            <a:ext cx="6549210" cy="1325563"/>
          </a:xfrm>
        </p:spPr>
        <p:txBody>
          <a:bodyPr/>
          <a:lstStyle/>
          <a:p>
            <a:r>
              <a:rPr lang="en-US" b="1" dirty="0">
                <a:solidFill>
                  <a:srgbClr val="7030A0"/>
                </a:solidFill>
              </a:rPr>
              <a:t>Purple Bacteria</a:t>
            </a:r>
          </a:p>
        </p:txBody>
      </p:sp>
    </p:spTree>
    <p:extLst>
      <p:ext uri="{BB962C8B-B14F-4D97-AF65-F5344CB8AC3E}">
        <p14:creationId xmlns:p14="http://schemas.microsoft.com/office/powerpoint/2010/main" val="3003542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5C104-2DFF-470A-833F-E977EF36C52E}"/>
              </a:ext>
            </a:extLst>
          </p:cNvPr>
          <p:cNvSpPr>
            <a:spLocks noGrp="1"/>
          </p:cNvSpPr>
          <p:nvPr>
            <p:ph type="title"/>
          </p:nvPr>
        </p:nvSpPr>
        <p:spPr>
          <a:xfrm>
            <a:off x="282286" y="120983"/>
            <a:ext cx="6549210" cy="1325563"/>
          </a:xfrm>
        </p:spPr>
        <p:txBody>
          <a:bodyPr/>
          <a:lstStyle/>
          <a:p>
            <a:r>
              <a:rPr lang="en-US" b="1" dirty="0">
                <a:solidFill>
                  <a:srgbClr val="7030A0"/>
                </a:solidFill>
              </a:rPr>
              <a:t>Purple Sulfur Bacteria</a:t>
            </a:r>
          </a:p>
        </p:txBody>
      </p:sp>
      <p:pic>
        <p:nvPicPr>
          <p:cNvPr id="7" name="Picture 6">
            <a:extLst>
              <a:ext uri="{FF2B5EF4-FFF2-40B4-BE49-F238E27FC236}">
                <a16:creationId xmlns:a16="http://schemas.microsoft.com/office/drawing/2014/main" id="{A71CA793-21A6-474F-B6EF-4C14D7079A76}"/>
              </a:ext>
            </a:extLst>
          </p:cNvPr>
          <p:cNvPicPr>
            <a:picLocks noChangeAspect="1"/>
          </p:cNvPicPr>
          <p:nvPr/>
        </p:nvPicPr>
        <p:blipFill>
          <a:blip r:embed="rId2"/>
          <a:stretch>
            <a:fillRect/>
          </a:stretch>
        </p:blipFill>
        <p:spPr>
          <a:xfrm>
            <a:off x="6831496" y="2892344"/>
            <a:ext cx="5125964" cy="3844673"/>
          </a:xfrm>
          <a:prstGeom prst="rect">
            <a:avLst/>
          </a:prstGeom>
        </p:spPr>
      </p:pic>
      <p:sp>
        <p:nvSpPr>
          <p:cNvPr id="8" name="Content Placeholder 7">
            <a:extLst>
              <a:ext uri="{FF2B5EF4-FFF2-40B4-BE49-F238E27FC236}">
                <a16:creationId xmlns:a16="http://schemas.microsoft.com/office/drawing/2014/main" id="{2981C486-54E7-4B39-9931-591B78325BB5}"/>
              </a:ext>
            </a:extLst>
          </p:cNvPr>
          <p:cNvSpPr>
            <a:spLocks noGrp="1"/>
          </p:cNvSpPr>
          <p:nvPr>
            <p:ph idx="1"/>
          </p:nvPr>
        </p:nvSpPr>
        <p:spPr>
          <a:xfrm>
            <a:off x="420756" y="783764"/>
            <a:ext cx="10515600" cy="5043902"/>
          </a:xfrm>
        </p:spPr>
        <p:txBody>
          <a:bodyPr>
            <a:normAutofit/>
          </a:bodyPr>
          <a:lstStyle/>
          <a:p>
            <a:pPr marL="0" indent="0">
              <a:buNone/>
            </a:pPr>
            <a:endParaRPr lang="en-US" dirty="0"/>
          </a:p>
          <a:p>
            <a:r>
              <a:rPr lang="en-US" dirty="0"/>
              <a:t>This large population washed up this year because of the increased transparency from hydrogen peroxide treatment. While intermittent, it provides sufficient light for growth. Additionally, in theory, reduced cyanobacteria population in water column should provide more light for purple sulfur bacteria </a:t>
            </a:r>
          </a:p>
          <a:p>
            <a:pPr marL="0" indent="0">
              <a:buNone/>
            </a:pPr>
            <a:endParaRPr lang="en-US" dirty="0"/>
          </a:p>
          <a:p>
            <a:endParaRPr lang="en-US" dirty="0"/>
          </a:p>
          <a:p>
            <a:endParaRPr lang="en-US" dirty="0"/>
          </a:p>
        </p:txBody>
      </p:sp>
      <p:sp>
        <p:nvSpPr>
          <p:cNvPr id="9" name="Rectangle 8">
            <a:extLst>
              <a:ext uri="{FF2B5EF4-FFF2-40B4-BE49-F238E27FC236}">
                <a16:creationId xmlns:a16="http://schemas.microsoft.com/office/drawing/2014/main" id="{4765EA6F-71C2-418E-9046-5385C8F6B4D3}"/>
              </a:ext>
            </a:extLst>
          </p:cNvPr>
          <p:cNvSpPr/>
          <p:nvPr/>
        </p:nvSpPr>
        <p:spPr>
          <a:xfrm>
            <a:off x="508891" y="3429000"/>
            <a:ext cx="6096000" cy="2677656"/>
          </a:xfrm>
          <a:prstGeom prst="rect">
            <a:avLst/>
          </a:prstGeom>
        </p:spPr>
        <p:txBody>
          <a:bodyPr>
            <a:spAutoFit/>
          </a:bodyPr>
          <a:lstStyle/>
          <a:p>
            <a:pPr marL="342900" indent="-342900">
              <a:buFont typeface="Arial" panose="020B0604020202020204" pitchFamily="34" charset="0"/>
              <a:buChar char="•"/>
            </a:pPr>
            <a:r>
              <a:rPr lang="en-US" sz="2800" dirty="0"/>
              <a:t>Positive ecological roles such as conversion of H2S, which mitigates toxicity and provides a more conducive habitat. This is important as it will aid in reestablishing the upward flow of nutrient and energy. </a:t>
            </a:r>
          </a:p>
        </p:txBody>
      </p:sp>
    </p:spTree>
    <p:extLst>
      <p:ext uri="{BB962C8B-B14F-4D97-AF65-F5344CB8AC3E}">
        <p14:creationId xmlns:p14="http://schemas.microsoft.com/office/powerpoint/2010/main" val="322148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98F0E-9835-4F1D-BDEE-0AE73617C5EB}"/>
              </a:ext>
            </a:extLst>
          </p:cNvPr>
          <p:cNvSpPr>
            <a:spLocks noGrp="1"/>
          </p:cNvSpPr>
          <p:nvPr>
            <p:ph type="title"/>
          </p:nvPr>
        </p:nvSpPr>
        <p:spPr/>
        <p:txBody>
          <a:bodyPr/>
          <a:lstStyle/>
          <a:p>
            <a:r>
              <a:rPr lang="en-US" dirty="0"/>
              <a:t>New Plan</a:t>
            </a:r>
          </a:p>
        </p:txBody>
      </p:sp>
      <p:sp>
        <p:nvSpPr>
          <p:cNvPr id="3" name="Rectangle 2">
            <a:extLst>
              <a:ext uri="{FF2B5EF4-FFF2-40B4-BE49-F238E27FC236}">
                <a16:creationId xmlns:a16="http://schemas.microsoft.com/office/drawing/2014/main" id="{83E932F2-8E18-4A50-B836-4F457B793914}"/>
              </a:ext>
            </a:extLst>
          </p:cNvPr>
          <p:cNvSpPr/>
          <p:nvPr/>
        </p:nvSpPr>
        <p:spPr>
          <a:xfrm>
            <a:off x="657225" y="1164491"/>
            <a:ext cx="11329366" cy="4678204"/>
          </a:xfrm>
          <a:prstGeom prst="rect">
            <a:avLst/>
          </a:prstGeom>
        </p:spPr>
        <p:txBody>
          <a:bodyPr wrap="square">
            <a:spAutoFit/>
          </a:bodyPr>
          <a:lstStyle/>
          <a:p>
            <a:pPr fontAlgn="base"/>
            <a:endParaRPr lang="en-US" sz="2800" b="0" i="1" dirty="0">
              <a:solidFill>
                <a:srgbClr val="000000"/>
              </a:solidFill>
              <a:effectLst/>
              <a:latin typeface="Times New Roman" panose="02020603050405020304" pitchFamily="18" charset="0"/>
            </a:endParaRPr>
          </a:p>
          <a:p>
            <a:pPr fontAlgn="base"/>
            <a:r>
              <a:rPr lang="en-US" sz="2800" b="0" i="1" dirty="0">
                <a:solidFill>
                  <a:srgbClr val="000000"/>
                </a:solidFill>
                <a:effectLst/>
                <a:latin typeface="Times New Roman" panose="02020603050405020304" pitchFamily="18" charset="0"/>
              </a:rPr>
              <a:t>A short-term plan was developed for Quincy Reservoir with the intent of controlling phytoplankton growth during the 2020 growth season (April – November). </a:t>
            </a:r>
          </a:p>
          <a:p>
            <a:pPr fontAlgn="base"/>
            <a:endParaRPr lang="en-US" sz="2800" i="1" dirty="0">
              <a:solidFill>
                <a:srgbClr val="000000"/>
              </a:solidFill>
              <a:latin typeface="Times New Roman" panose="02020603050405020304" pitchFamily="18" charset="0"/>
            </a:endParaRPr>
          </a:p>
          <a:p>
            <a:pPr fontAlgn="base"/>
            <a:r>
              <a:rPr lang="en-US" sz="2800" b="0" i="1" dirty="0">
                <a:solidFill>
                  <a:srgbClr val="000000"/>
                </a:solidFill>
                <a:effectLst/>
                <a:latin typeface="Times New Roman" panose="02020603050405020304" pitchFamily="18" charset="0"/>
              </a:rPr>
              <a:t>The goal of the short-term plan is to preserve options for the ongoing </a:t>
            </a:r>
          </a:p>
          <a:p>
            <a:pPr fontAlgn="base"/>
            <a:r>
              <a:rPr lang="en-US" sz="2800" b="0" i="1" dirty="0">
                <a:solidFill>
                  <a:srgbClr val="000000"/>
                </a:solidFill>
                <a:effectLst/>
                <a:latin typeface="Times New Roman" panose="02020603050405020304" pitchFamily="18" charset="0"/>
              </a:rPr>
              <a:t>analysis of alternatives for Quincy’s long-term plan.  </a:t>
            </a:r>
            <a:endParaRPr lang="en-US" b="0" i="1" dirty="0">
              <a:solidFill>
                <a:srgbClr val="000000"/>
              </a:solidFill>
              <a:effectLst/>
              <a:latin typeface="Segoe UI" panose="020B0502040204020203" pitchFamily="34" charset="0"/>
            </a:endParaRPr>
          </a:p>
          <a:p>
            <a:pPr fontAlgn="base"/>
            <a:endParaRPr lang="en-US" dirty="0">
              <a:solidFill>
                <a:srgbClr val="000000"/>
              </a:solidFill>
              <a:latin typeface="Times New Roman" panose="02020603050405020304" pitchFamily="18" charset="0"/>
            </a:endParaRPr>
          </a:p>
          <a:p>
            <a:pPr fontAlgn="base"/>
            <a:r>
              <a:rPr lang="en-US" sz="2800" i="1" dirty="0">
                <a:solidFill>
                  <a:srgbClr val="000000"/>
                </a:solidFill>
                <a:latin typeface="Times New Roman" panose="02020603050405020304" pitchFamily="18" charset="0"/>
              </a:rPr>
              <a:t>Quincy reservoir is at a critical juncture for action to maintain water quality to balance investment in immediate actions and potential long-term improvements. </a:t>
            </a:r>
          </a:p>
        </p:txBody>
      </p:sp>
    </p:spTree>
    <p:extLst>
      <p:ext uri="{BB962C8B-B14F-4D97-AF65-F5344CB8AC3E}">
        <p14:creationId xmlns:p14="http://schemas.microsoft.com/office/powerpoint/2010/main" val="2764532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801DD5-04DA-49AE-B565-5D8CD178A995}"/>
              </a:ext>
            </a:extLst>
          </p:cNvPr>
          <p:cNvSpPr>
            <a:spLocks noGrp="1"/>
          </p:cNvSpPr>
          <p:nvPr>
            <p:ph type="title"/>
          </p:nvPr>
        </p:nvSpPr>
        <p:spPr>
          <a:xfrm>
            <a:off x="589560" y="856180"/>
            <a:ext cx="4560584" cy="1128068"/>
          </a:xfrm>
        </p:spPr>
        <p:txBody>
          <a:bodyPr anchor="ctr">
            <a:normAutofit/>
          </a:bodyPr>
          <a:lstStyle/>
          <a:p>
            <a:r>
              <a:rPr lang="en-US" sz="4000"/>
              <a:t>Timing is Everything</a:t>
            </a:r>
          </a:p>
        </p:txBody>
      </p:sp>
      <p:grpSp>
        <p:nvGrpSpPr>
          <p:cNvPr id="73" name="Group 7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74" name="Rectangle 7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7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456A073-D119-46DD-A967-FAFCF1DAA1E2}"/>
              </a:ext>
            </a:extLst>
          </p:cNvPr>
          <p:cNvSpPr>
            <a:spLocks noGrp="1"/>
          </p:cNvSpPr>
          <p:nvPr>
            <p:ph idx="1"/>
          </p:nvPr>
        </p:nvSpPr>
        <p:spPr>
          <a:xfrm>
            <a:off x="590719" y="2330505"/>
            <a:ext cx="4559425" cy="3979585"/>
          </a:xfrm>
        </p:spPr>
        <p:txBody>
          <a:bodyPr anchor="ctr">
            <a:normAutofit/>
          </a:bodyPr>
          <a:lstStyle/>
          <a:p>
            <a:pPr marL="0" indent="0" algn="ctr">
              <a:buNone/>
            </a:pPr>
            <a:r>
              <a:rPr lang="en-US" sz="2400" b="1" dirty="0"/>
              <a:t>Biological Succession: </a:t>
            </a:r>
          </a:p>
          <a:p>
            <a:pPr marL="0" indent="0" algn="ctr">
              <a:buNone/>
            </a:pPr>
            <a:r>
              <a:rPr lang="en-US" sz="2400" b="1" dirty="0"/>
              <a:t>diatoms (yellow)</a:t>
            </a:r>
          </a:p>
          <a:p>
            <a:pPr marL="0" indent="0" algn="ctr">
              <a:buNone/>
            </a:pPr>
            <a:r>
              <a:rPr lang="en-US" sz="2400" b="1" dirty="0"/>
              <a:t>cyanobacteria (blue)</a:t>
            </a:r>
          </a:p>
          <a:p>
            <a:pPr marL="0" indent="0" algn="ctr">
              <a:buNone/>
            </a:pPr>
            <a:r>
              <a:rPr lang="en-US" sz="2400" b="1" dirty="0"/>
              <a:t>green algae (green)</a:t>
            </a:r>
          </a:p>
          <a:p>
            <a:pPr marL="0" indent="0" algn="ctr">
              <a:buNone/>
            </a:pPr>
            <a:r>
              <a:rPr lang="en-US" sz="2400" b="1" dirty="0"/>
              <a:t>target conditions for hydrogen peroxide treatments highlighted in grey circle </a:t>
            </a:r>
            <a:endParaRPr lang="en-US" sz="2400" dirty="0"/>
          </a:p>
        </p:txBody>
      </p:sp>
      <p:sp>
        <p:nvSpPr>
          <p:cNvPr id="79" name="Rectangle 7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0A304555-3321-465C-890E-F46E002363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447" b="1"/>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356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98F0E-9835-4F1D-BDEE-0AE73617C5EB}"/>
              </a:ext>
            </a:extLst>
          </p:cNvPr>
          <p:cNvSpPr>
            <a:spLocks noGrp="1"/>
          </p:cNvSpPr>
          <p:nvPr>
            <p:ph type="title"/>
          </p:nvPr>
        </p:nvSpPr>
        <p:spPr/>
        <p:txBody>
          <a:bodyPr/>
          <a:lstStyle/>
          <a:p>
            <a:r>
              <a:rPr lang="en-US" dirty="0"/>
              <a:t>Combo Treatment</a:t>
            </a:r>
          </a:p>
        </p:txBody>
      </p:sp>
      <p:pic>
        <p:nvPicPr>
          <p:cNvPr id="5" name="Picture 4">
            <a:extLst>
              <a:ext uri="{FF2B5EF4-FFF2-40B4-BE49-F238E27FC236}">
                <a16:creationId xmlns:a16="http://schemas.microsoft.com/office/drawing/2014/main" id="{B56CAD7C-EB6F-423B-BBC3-D4FF8F63FC44}"/>
              </a:ext>
            </a:extLst>
          </p:cNvPr>
          <p:cNvPicPr>
            <a:picLocks noChangeAspect="1"/>
          </p:cNvPicPr>
          <p:nvPr/>
        </p:nvPicPr>
        <p:blipFill>
          <a:blip r:embed="rId2"/>
          <a:stretch>
            <a:fillRect/>
          </a:stretch>
        </p:blipFill>
        <p:spPr>
          <a:xfrm>
            <a:off x="1369657" y="2662826"/>
            <a:ext cx="9106988" cy="2752454"/>
          </a:xfrm>
          <a:prstGeom prst="rect">
            <a:avLst/>
          </a:prstGeom>
        </p:spPr>
      </p:pic>
    </p:spTree>
    <p:extLst>
      <p:ext uri="{BB962C8B-B14F-4D97-AF65-F5344CB8AC3E}">
        <p14:creationId xmlns:p14="http://schemas.microsoft.com/office/powerpoint/2010/main" val="17807915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0D5D19D-0789-4518-B5DC-D47ADF69D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757A4C-7326-4FCE-867D-3923764FAC78}"/>
              </a:ext>
            </a:extLst>
          </p:cNvPr>
          <p:cNvSpPr>
            <a:spLocks noGrp="1"/>
          </p:cNvSpPr>
          <p:nvPr>
            <p:ph type="title"/>
          </p:nvPr>
        </p:nvSpPr>
        <p:spPr>
          <a:xfrm>
            <a:off x="1113810" y="3130041"/>
            <a:ext cx="4036334" cy="2387600"/>
          </a:xfrm>
        </p:spPr>
        <p:txBody>
          <a:bodyPr vert="horz" lIns="91440" tIns="45720" rIns="91440" bIns="45720" rtlCol="0" anchor="t">
            <a:normAutofit/>
          </a:bodyPr>
          <a:lstStyle/>
          <a:p>
            <a:r>
              <a:rPr lang="en-US" sz="5400" dirty="0"/>
              <a:t>Phosphorus Analysis</a:t>
            </a:r>
          </a:p>
        </p:txBody>
      </p:sp>
      <p:grpSp>
        <p:nvGrpSpPr>
          <p:cNvPr id="73" name="Group 7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74" name="Rectangle 7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a:extLst>
              <a:ext uri="{FF2B5EF4-FFF2-40B4-BE49-F238E27FC236}">
                <a16:creationId xmlns:a16="http://schemas.microsoft.com/office/drawing/2014/main" id="{12E0EA64-70E1-4FEB-8450-505C3D85335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015" r="15744" b="2"/>
          <a:stretch/>
        </p:blipFill>
        <p:spPr bwMode="auto">
          <a:xfrm>
            <a:off x="5922492" y="666728"/>
            <a:ext cx="5536001" cy="5465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612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820B-3A6D-4582-AF6C-0F7DBFDD95FC}"/>
              </a:ext>
            </a:extLst>
          </p:cNvPr>
          <p:cNvSpPr>
            <a:spLocks noGrp="1"/>
          </p:cNvSpPr>
          <p:nvPr>
            <p:ph type="title"/>
          </p:nvPr>
        </p:nvSpPr>
        <p:spPr/>
        <p:txBody>
          <a:bodyPr/>
          <a:lstStyle/>
          <a:p>
            <a:endParaRPr lang="en-US"/>
          </a:p>
        </p:txBody>
      </p:sp>
      <p:pic>
        <p:nvPicPr>
          <p:cNvPr id="6" name="Picture 5" descr="Map&#10;&#10;Description automatically generated">
            <a:extLst>
              <a:ext uri="{FF2B5EF4-FFF2-40B4-BE49-F238E27FC236}">
                <a16:creationId xmlns:a16="http://schemas.microsoft.com/office/drawing/2014/main" id="{AFE2C36B-9AF8-4481-8E0C-3BC795AACC3A}"/>
              </a:ext>
            </a:extLst>
          </p:cNvPr>
          <p:cNvPicPr>
            <a:picLocks noChangeAspect="1"/>
          </p:cNvPicPr>
          <p:nvPr/>
        </p:nvPicPr>
        <p:blipFill rotWithShape="1">
          <a:blip r:embed="rId2">
            <a:extLst>
              <a:ext uri="{28A0092B-C50C-407E-A947-70E740481C1C}">
                <a14:useLocalDpi xmlns:a14="http://schemas.microsoft.com/office/drawing/2010/main" val="0"/>
              </a:ext>
            </a:extLst>
          </a:blip>
          <a:srcRect r="35201" b="50000"/>
          <a:stretch/>
        </p:blipFill>
        <p:spPr>
          <a:xfrm>
            <a:off x="18271" y="-23813"/>
            <a:ext cx="8173374" cy="4080805"/>
          </a:xfrm>
          <a:prstGeom prst="rect">
            <a:avLst/>
          </a:prstGeom>
        </p:spPr>
      </p:pic>
      <p:pic>
        <p:nvPicPr>
          <p:cNvPr id="10" name="Content Placeholder 9" descr="Map&#10;&#10;Description automatically generated">
            <a:extLst>
              <a:ext uri="{FF2B5EF4-FFF2-40B4-BE49-F238E27FC236}">
                <a16:creationId xmlns:a16="http://schemas.microsoft.com/office/drawing/2014/main" id="{AED95E1B-4596-4835-98E0-7A47832789F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8574" t="57261" r="17328" b="12420"/>
          <a:stretch/>
        </p:blipFill>
        <p:spPr>
          <a:xfrm>
            <a:off x="7106194" y="3317966"/>
            <a:ext cx="2281646" cy="3174909"/>
          </a:xfrm>
        </p:spPr>
      </p:pic>
    </p:spTree>
    <p:extLst>
      <p:ext uri="{BB962C8B-B14F-4D97-AF65-F5344CB8AC3E}">
        <p14:creationId xmlns:p14="http://schemas.microsoft.com/office/powerpoint/2010/main" val="3680400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5C0D0-6417-4630-930F-040350275408}"/>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5B1347B1-4CE7-4F1D-9AFB-26C87332886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07" r="35761" b="49753"/>
          <a:stretch/>
        </p:blipFill>
        <p:spPr>
          <a:xfrm>
            <a:off x="-1" y="101560"/>
            <a:ext cx="8671389" cy="4696471"/>
          </a:xfrm>
        </p:spPr>
      </p:pic>
      <p:pic>
        <p:nvPicPr>
          <p:cNvPr id="7" name="Picture 6" descr="Map&#10;&#10;Description automatically generated">
            <a:extLst>
              <a:ext uri="{FF2B5EF4-FFF2-40B4-BE49-F238E27FC236}">
                <a16:creationId xmlns:a16="http://schemas.microsoft.com/office/drawing/2014/main" id="{6E5E9BF8-16A5-4FDF-8196-2B231CD761EE}"/>
              </a:ext>
            </a:extLst>
          </p:cNvPr>
          <p:cNvPicPr>
            <a:picLocks noChangeAspect="1"/>
          </p:cNvPicPr>
          <p:nvPr/>
        </p:nvPicPr>
        <p:blipFill rotWithShape="1">
          <a:blip r:embed="rId2">
            <a:extLst>
              <a:ext uri="{28A0092B-C50C-407E-A947-70E740481C1C}">
                <a14:useLocalDpi xmlns:a14="http://schemas.microsoft.com/office/drawing/2010/main" val="0"/>
              </a:ext>
            </a:extLst>
          </a:blip>
          <a:srcRect l="68968" t="55387" r="12232" b="7888"/>
          <a:stretch/>
        </p:blipFill>
        <p:spPr>
          <a:xfrm>
            <a:off x="7785717" y="3429000"/>
            <a:ext cx="2547891" cy="3220375"/>
          </a:xfrm>
          <a:prstGeom prst="rect">
            <a:avLst/>
          </a:prstGeom>
        </p:spPr>
      </p:pic>
    </p:spTree>
    <p:extLst>
      <p:ext uri="{BB962C8B-B14F-4D97-AF65-F5344CB8AC3E}">
        <p14:creationId xmlns:p14="http://schemas.microsoft.com/office/powerpoint/2010/main" val="1612134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E47C-88EB-4925-8589-8C0A8398A3C7}"/>
              </a:ext>
            </a:extLst>
          </p:cNvPr>
          <p:cNvSpPr>
            <a:spLocks noGrp="1"/>
          </p:cNvSpPr>
          <p:nvPr>
            <p:ph type="title"/>
          </p:nvPr>
        </p:nvSpPr>
        <p:spPr/>
        <p:txBody>
          <a:bodyPr/>
          <a:lstStyle/>
          <a:p>
            <a:r>
              <a:rPr lang="en-US" dirty="0"/>
              <a:t>Alum Permit</a:t>
            </a:r>
          </a:p>
        </p:txBody>
      </p:sp>
      <p:sp>
        <p:nvSpPr>
          <p:cNvPr id="3" name="Content Placeholder 2">
            <a:extLst>
              <a:ext uri="{FF2B5EF4-FFF2-40B4-BE49-F238E27FC236}">
                <a16:creationId xmlns:a16="http://schemas.microsoft.com/office/drawing/2014/main" id="{4BAE9449-A759-4134-A0AD-11C9BBDAF38D}"/>
              </a:ext>
            </a:extLst>
          </p:cNvPr>
          <p:cNvSpPr>
            <a:spLocks noGrp="1"/>
          </p:cNvSpPr>
          <p:nvPr>
            <p:ph idx="1"/>
          </p:nvPr>
        </p:nvSpPr>
        <p:spPr/>
        <p:txBody>
          <a:bodyPr/>
          <a:lstStyle/>
          <a:p>
            <a:pPr marL="0" indent="0">
              <a:buNone/>
            </a:pPr>
            <a:r>
              <a:rPr lang="en-US" sz="4400" dirty="0"/>
              <a:t>CDPHE issued the permit! </a:t>
            </a:r>
          </a:p>
          <a:p>
            <a:r>
              <a:rPr lang="en-US" dirty="0"/>
              <a:t>First of it’s kind, on this scale, in Colorado.</a:t>
            </a:r>
          </a:p>
          <a:p>
            <a:r>
              <a:rPr lang="en-US" dirty="0"/>
              <a:t>Required aluminum, pH, sulfate and flow during application at each acre on the grid or 128 samples.</a:t>
            </a:r>
          </a:p>
          <a:p>
            <a:r>
              <a:rPr lang="en-US" dirty="0"/>
              <a:t>Also required aluminum, sulfate and pH on two subsequent sample sets.</a:t>
            </a:r>
          </a:p>
          <a:p>
            <a:r>
              <a:rPr lang="en-US" dirty="0"/>
              <a:t>Data reported via net-DMR as an aggregate</a:t>
            </a:r>
          </a:p>
          <a:p>
            <a:r>
              <a:rPr lang="en-US" dirty="0"/>
              <a:t>Also required public outreach, all data and a report</a:t>
            </a:r>
          </a:p>
        </p:txBody>
      </p:sp>
    </p:spTree>
    <p:extLst>
      <p:ext uri="{BB962C8B-B14F-4D97-AF65-F5344CB8AC3E}">
        <p14:creationId xmlns:p14="http://schemas.microsoft.com/office/powerpoint/2010/main" val="20567862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A18DA-A2FB-4750-B4E0-46038DD26B4D}"/>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5CE4B890-C0B5-4347-A602-938777ECC048}"/>
              </a:ext>
            </a:extLst>
          </p:cNvPr>
          <p:cNvPicPr>
            <a:picLocks noGrp="1" noChangeAspect="1"/>
          </p:cNvPicPr>
          <p:nvPr>
            <p:ph idx="1"/>
          </p:nvPr>
        </p:nvPicPr>
        <p:blipFill>
          <a:blip r:embed="rId2"/>
          <a:stretch>
            <a:fillRect/>
          </a:stretch>
        </p:blipFill>
        <p:spPr>
          <a:xfrm>
            <a:off x="755374" y="541867"/>
            <a:ext cx="9292752" cy="6019444"/>
          </a:xfrm>
          <a:prstGeom prst="rect">
            <a:avLst/>
          </a:prstGeom>
        </p:spPr>
      </p:pic>
    </p:spTree>
    <p:extLst>
      <p:ext uri="{BB962C8B-B14F-4D97-AF65-F5344CB8AC3E}">
        <p14:creationId xmlns:p14="http://schemas.microsoft.com/office/powerpoint/2010/main" val="902293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A7F0C-2E07-4125-AF97-F27EA21A49A6}"/>
              </a:ext>
            </a:extLst>
          </p:cNvPr>
          <p:cNvSpPr>
            <a:spLocks noGrp="1"/>
          </p:cNvSpPr>
          <p:nvPr>
            <p:ph type="title"/>
          </p:nvPr>
        </p:nvSpPr>
        <p:spPr/>
        <p:txBody>
          <a:bodyPr/>
          <a:lstStyle/>
          <a:p>
            <a:r>
              <a:rPr lang="en-US" dirty="0"/>
              <a:t>Background Information</a:t>
            </a:r>
          </a:p>
        </p:txBody>
      </p:sp>
      <p:sp>
        <p:nvSpPr>
          <p:cNvPr id="3" name="Content Placeholder 2">
            <a:extLst>
              <a:ext uri="{FF2B5EF4-FFF2-40B4-BE49-F238E27FC236}">
                <a16:creationId xmlns:a16="http://schemas.microsoft.com/office/drawing/2014/main" id="{05CFA169-7CAC-44B2-88CA-32CFFAE08D66}"/>
              </a:ext>
            </a:extLst>
          </p:cNvPr>
          <p:cNvSpPr>
            <a:spLocks noGrp="1"/>
          </p:cNvSpPr>
          <p:nvPr>
            <p:ph idx="1"/>
          </p:nvPr>
        </p:nvSpPr>
        <p:spPr>
          <a:xfrm>
            <a:off x="838200" y="1447800"/>
            <a:ext cx="10515600" cy="4729163"/>
          </a:xfrm>
        </p:spPr>
        <p:txBody>
          <a:bodyPr>
            <a:normAutofit/>
          </a:bodyPr>
          <a:lstStyle/>
          <a:p>
            <a:r>
              <a:rPr lang="en-US" dirty="0"/>
              <a:t>Quincy is a DUWS Reservoir for City of Aurora</a:t>
            </a:r>
          </a:p>
          <a:p>
            <a:r>
              <a:rPr lang="en-US" dirty="0"/>
              <a:t>Aurora Water has a robust and redundant system that creates a variety of options for raw water. </a:t>
            </a:r>
          </a:p>
          <a:p>
            <a:r>
              <a:rPr lang="en-US" dirty="0"/>
              <a:t>Quincy is an important source during spring run-off for alkalinity control in the treatment process </a:t>
            </a:r>
          </a:p>
          <a:p>
            <a:r>
              <a:rPr lang="en-US" dirty="0"/>
              <a:t>Critical storage to maximize treatment capacity</a:t>
            </a:r>
          </a:p>
          <a:p>
            <a:endParaRPr lang="en-US" dirty="0"/>
          </a:p>
        </p:txBody>
      </p:sp>
    </p:spTree>
    <p:extLst>
      <p:ext uri="{BB962C8B-B14F-4D97-AF65-F5344CB8AC3E}">
        <p14:creationId xmlns:p14="http://schemas.microsoft.com/office/powerpoint/2010/main" val="630776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418C4-BF34-444C-946A-B4BB847CB8BD}"/>
              </a:ext>
            </a:extLst>
          </p:cNvPr>
          <p:cNvSpPr>
            <a:spLocks noGrp="1"/>
          </p:cNvSpPr>
          <p:nvPr>
            <p:ph type="title"/>
          </p:nvPr>
        </p:nvSpPr>
        <p:spPr>
          <a:xfrm>
            <a:off x="481013" y="3752849"/>
            <a:ext cx="3290887" cy="2452687"/>
          </a:xfrm>
        </p:spPr>
        <p:txBody>
          <a:bodyPr anchor="ctr">
            <a:normAutofit/>
          </a:bodyPr>
          <a:lstStyle/>
          <a:p>
            <a:r>
              <a:rPr lang="en-US" sz="3600"/>
              <a:t>Alum	</a:t>
            </a:r>
          </a:p>
        </p:txBody>
      </p:sp>
      <p:pic>
        <p:nvPicPr>
          <p:cNvPr id="2050" name="Picture 2">
            <a:extLst>
              <a:ext uri="{FF2B5EF4-FFF2-40B4-BE49-F238E27FC236}">
                <a16:creationId xmlns:a16="http://schemas.microsoft.com/office/drawing/2014/main" id="{784C0D13-FAED-49D5-9510-E1CF080268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71" b="5323"/>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73AF830-ECBC-4BA5-AA97-1D0F7DBE5ECE}"/>
              </a:ext>
            </a:extLst>
          </p:cNvPr>
          <p:cNvSpPr>
            <a:spLocks noGrp="1"/>
          </p:cNvSpPr>
          <p:nvPr>
            <p:ph idx="1"/>
          </p:nvPr>
        </p:nvSpPr>
        <p:spPr>
          <a:xfrm>
            <a:off x="2355574" y="3558210"/>
            <a:ext cx="9581322" cy="3091068"/>
          </a:xfrm>
        </p:spPr>
        <p:txBody>
          <a:bodyPr anchor="ctr">
            <a:normAutofit/>
          </a:bodyPr>
          <a:lstStyle/>
          <a:p>
            <a:pPr marL="0" indent="0">
              <a:buNone/>
            </a:pPr>
            <a:r>
              <a:rPr lang="en-US" sz="2000" dirty="0"/>
              <a:t>Two products were used for the project:</a:t>
            </a:r>
          </a:p>
          <a:p>
            <a:r>
              <a:rPr lang="en-US" sz="2000" dirty="0"/>
              <a:t>aluminum sulfate (alum) </a:t>
            </a:r>
          </a:p>
          <a:p>
            <a:r>
              <a:rPr lang="en-US" sz="2000" dirty="0"/>
              <a:t>sodium aluminate </a:t>
            </a:r>
          </a:p>
          <a:p>
            <a:pPr lvl="1"/>
            <a:r>
              <a:rPr lang="en-US" sz="2000" dirty="0"/>
              <a:t>buffer to maintain pH between 6.0 and 8.0 </a:t>
            </a:r>
          </a:p>
          <a:p>
            <a:pPr lvl="1"/>
            <a:r>
              <a:rPr lang="en-US" sz="2000" dirty="0"/>
              <a:t>the total aluminum concentrations within the water column rapidly combine with available phosphorus. However, the alum reaction in water also releases free hydrogen which lowers pH below the 6.0 threshold needed to produce a stable floc. </a:t>
            </a:r>
          </a:p>
          <a:p>
            <a:pPr lvl="1"/>
            <a:r>
              <a:rPr lang="en-US" sz="2000" dirty="0"/>
              <a:t>it is essential to add a buffering agent, sodium aluminate, to maintain the pH required for the proper treatment reaction to occur.</a:t>
            </a:r>
          </a:p>
        </p:txBody>
      </p:sp>
    </p:spTree>
    <p:extLst>
      <p:ext uri="{BB962C8B-B14F-4D97-AF65-F5344CB8AC3E}">
        <p14:creationId xmlns:p14="http://schemas.microsoft.com/office/powerpoint/2010/main" val="164015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58E109-F89C-4CCD-8056-E1EDF87D4981}"/>
              </a:ext>
            </a:extLst>
          </p:cNvPr>
          <p:cNvPicPr>
            <a:picLocks noChangeAspect="1"/>
          </p:cNvPicPr>
          <p:nvPr/>
        </p:nvPicPr>
        <p:blipFill>
          <a:blip r:embed="rId2"/>
          <a:stretch>
            <a:fillRect/>
          </a:stretch>
        </p:blipFill>
        <p:spPr>
          <a:xfrm>
            <a:off x="5401063" y="1428831"/>
            <a:ext cx="5271039" cy="3818647"/>
          </a:xfrm>
          <a:prstGeom prst="rect">
            <a:avLst/>
          </a:prstGeom>
        </p:spPr>
      </p:pic>
      <p:pic>
        <p:nvPicPr>
          <p:cNvPr id="1028" name="Picture 4">
            <a:extLst>
              <a:ext uri="{FF2B5EF4-FFF2-40B4-BE49-F238E27FC236}">
                <a16:creationId xmlns:a16="http://schemas.microsoft.com/office/drawing/2014/main" id="{26130C59-00D6-456F-BD21-4D2DBC149A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8375" y="73572"/>
            <a:ext cx="38560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30BFB7C-62BC-41DF-9A9C-E4EDCBB9DF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7188" y="0"/>
            <a:ext cx="38560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6682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820B-3A6D-4582-AF6C-0F7DBFDD95FC}"/>
              </a:ext>
            </a:extLst>
          </p:cNvPr>
          <p:cNvSpPr>
            <a:spLocks noGrp="1"/>
          </p:cNvSpPr>
          <p:nvPr>
            <p:ph type="title"/>
          </p:nvPr>
        </p:nvSpPr>
        <p:spPr/>
        <p:txBody>
          <a:bodyPr/>
          <a:lstStyle/>
          <a:p>
            <a:endParaRPr lang="en-US"/>
          </a:p>
        </p:txBody>
      </p:sp>
      <p:pic>
        <p:nvPicPr>
          <p:cNvPr id="6" name="Picture 5" descr="Map&#10;&#10;Description automatically generated">
            <a:extLst>
              <a:ext uri="{FF2B5EF4-FFF2-40B4-BE49-F238E27FC236}">
                <a16:creationId xmlns:a16="http://schemas.microsoft.com/office/drawing/2014/main" id="{AFE2C36B-9AF8-4481-8E0C-3BC795AACC3A}"/>
              </a:ext>
            </a:extLst>
          </p:cNvPr>
          <p:cNvPicPr>
            <a:picLocks noChangeAspect="1"/>
          </p:cNvPicPr>
          <p:nvPr/>
        </p:nvPicPr>
        <p:blipFill rotWithShape="1">
          <a:blip r:embed="rId2">
            <a:extLst>
              <a:ext uri="{28A0092B-C50C-407E-A947-70E740481C1C}">
                <a14:useLocalDpi xmlns:a14="http://schemas.microsoft.com/office/drawing/2010/main" val="0"/>
              </a:ext>
            </a:extLst>
          </a:blip>
          <a:srcRect r="35201" b="50000"/>
          <a:stretch/>
        </p:blipFill>
        <p:spPr>
          <a:xfrm>
            <a:off x="18271" y="-23813"/>
            <a:ext cx="8173374" cy="4080805"/>
          </a:xfrm>
          <a:prstGeom prst="rect">
            <a:avLst/>
          </a:prstGeom>
        </p:spPr>
      </p:pic>
      <p:pic>
        <p:nvPicPr>
          <p:cNvPr id="10" name="Content Placeholder 9" descr="Map&#10;&#10;Description automatically generated">
            <a:extLst>
              <a:ext uri="{FF2B5EF4-FFF2-40B4-BE49-F238E27FC236}">
                <a16:creationId xmlns:a16="http://schemas.microsoft.com/office/drawing/2014/main" id="{AED95E1B-4596-4835-98E0-7A47832789F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7214" t="55687" b="10440"/>
          <a:stretch/>
        </p:blipFill>
        <p:spPr>
          <a:xfrm>
            <a:off x="6886156" y="3153103"/>
            <a:ext cx="5305844" cy="3547065"/>
          </a:xfrm>
        </p:spPr>
      </p:pic>
    </p:spTree>
    <p:extLst>
      <p:ext uri="{BB962C8B-B14F-4D97-AF65-F5344CB8AC3E}">
        <p14:creationId xmlns:p14="http://schemas.microsoft.com/office/powerpoint/2010/main" val="39691640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4820B-3A6D-4582-AF6C-0F7DBFDD95FC}"/>
              </a:ext>
            </a:extLst>
          </p:cNvPr>
          <p:cNvSpPr>
            <a:spLocks noGrp="1"/>
          </p:cNvSpPr>
          <p:nvPr>
            <p:ph type="title"/>
          </p:nvPr>
        </p:nvSpPr>
        <p:spPr/>
        <p:txBody>
          <a:bodyPr/>
          <a:lstStyle/>
          <a:p>
            <a:endParaRPr lang="en-US"/>
          </a:p>
        </p:txBody>
      </p:sp>
      <p:pic>
        <p:nvPicPr>
          <p:cNvPr id="6" name="Picture 5" descr="Map&#10;&#10;Description automatically generated">
            <a:extLst>
              <a:ext uri="{FF2B5EF4-FFF2-40B4-BE49-F238E27FC236}">
                <a16:creationId xmlns:a16="http://schemas.microsoft.com/office/drawing/2014/main" id="{AFE2C36B-9AF8-4481-8E0C-3BC795AACC3A}"/>
              </a:ext>
            </a:extLst>
          </p:cNvPr>
          <p:cNvPicPr>
            <a:picLocks noChangeAspect="1"/>
          </p:cNvPicPr>
          <p:nvPr/>
        </p:nvPicPr>
        <p:blipFill rotWithShape="1">
          <a:blip r:embed="rId2">
            <a:extLst>
              <a:ext uri="{28A0092B-C50C-407E-A947-70E740481C1C}">
                <a14:useLocalDpi xmlns:a14="http://schemas.microsoft.com/office/drawing/2010/main" val="0"/>
              </a:ext>
            </a:extLst>
          </a:blip>
          <a:srcRect l="-145" t="49085" r="35346" b="864"/>
          <a:stretch/>
        </p:blipFill>
        <p:spPr>
          <a:xfrm>
            <a:off x="178905" y="0"/>
            <a:ext cx="8173374" cy="4084983"/>
          </a:xfrm>
          <a:prstGeom prst="rect">
            <a:avLst/>
          </a:prstGeom>
        </p:spPr>
      </p:pic>
      <p:pic>
        <p:nvPicPr>
          <p:cNvPr id="10" name="Content Placeholder 9" descr="Map&#10;&#10;Description automatically generated">
            <a:extLst>
              <a:ext uri="{FF2B5EF4-FFF2-40B4-BE49-F238E27FC236}">
                <a16:creationId xmlns:a16="http://schemas.microsoft.com/office/drawing/2014/main" id="{AED95E1B-4596-4835-98E0-7A47832789F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7214" t="55687" b="10440"/>
          <a:stretch/>
        </p:blipFill>
        <p:spPr>
          <a:xfrm>
            <a:off x="6886156" y="3153103"/>
            <a:ext cx="5305844" cy="3547065"/>
          </a:xfrm>
        </p:spPr>
      </p:pic>
    </p:spTree>
    <p:extLst>
      <p:ext uri="{BB962C8B-B14F-4D97-AF65-F5344CB8AC3E}">
        <p14:creationId xmlns:p14="http://schemas.microsoft.com/office/powerpoint/2010/main" val="30205212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5C0D0-6417-4630-930F-040350275408}"/>
              </a:ext>
            </a:extLst>
          </p:cNvPr>
          <p:cNvSpPr>
            <a:spLocks noGrp="1"/>
          </p:cNvSpPr>
          <p:nvPr>
            <p:ph type="title"/>
          </p:nvPr>
        </p:nvSpPr>
        <p:spPr/>
        <p:txBody>
          <a:bodyPr/>
          <a:lstStyle/>
          <a:p>
            <a:endParaRPr lang="en-US"/>
          </a:p>
        </p:txBody>
      </p:sp>
      <p:pic>
        <p:nvPicPr>
          <p:cNvPr id="5" name="Content Placeholder 4" descr="Map&#10;&#10;Description automatically generated">
            <a:extLst>
              <a:ext uri="{FF2B5EF4-FFF2-40B4-BE49-F238E27FC236}">
                <a16:creationId xmlns:a16="http://schemas.microsoft.com/office/drawing/2014/main" id="{5B1347B1-4CE7-4F1D-9AFB-26C87332886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07" r="35761" b="49753"/>
          <a:stretch/>
        </p:blipFill>
        <p:spPr>
          <a:xfrm>
            <a:off x="-1" y="101560"/>
            <a:ext cx="8671389" cy="4696471"/>
          </a:xfrm>
        </p:spPr>
      </p:pic>
      <p:pic>
        <p:nvPicPr>
          <p:cNvPr id="7" name="Picture 6" descr="Map&#10;&#10;Description automatically generated">
            <a:extLst>
              <a:ext uri="{FF2B5EF4-FFF2-40B4-BE49-F238E27FC236}">
                <a16:creationId xmlns:a16="http://schemas.microsoft.com/office/drawing/2014/main" id="{6E5E9BF8-16A5-4FDF-8196-2B231CD761EE}"/>
              </a:ext>
            </a:extLst>
          </p:cNvPr>
          <p:cNvPicPr>
            <a:picLocks noChangeAspect="1"/>
          </p:cNvPicPr>
          <p:nvPr/>
        </p:nvPicPr>
        <p:blipFill rotWithShape="1">
          <a:blip r:embed="rId2">
            <a:extLst>
              <a:ext uri="{28A0092B-C50C-407E-A947-70E740481C1C}">
                <a14:useLocalDpi xmlns:a14="http://schemas.microsoft.com/office/drawing/2010/main" val="0"/>
              </a:ext>
            </a:extLst>
          </a:blip>
          <a:srcRect l="67514" t="54082" b="6667"/>
          <a:stretch/>
        </p:blipFill>
        <p:spPr>
          <a:xfrm>
            <a:off x="7588743" y="3314596"/>
            <a:ext cx="4402521" cy="3441844"/>
          </a:xfrm>
          <a:prstGeom prst="rect">
            <a:avLst/>
          </a:prstGeom>
        </p:spPr>
      </p:pic>
    </p:spTree>
    <p:extLst>
      <p:ext uri="{BB962C8B-B14F-4D97-AF65-F5344CB8AC3E}">
        <p14:creationId xmlns:p14="http://schemas.microsoft.com/office/powerpoint/2010/main" val="759964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p&#10;&#10;Description automatically generated">
            <a:extLst>
              <a:ext uri="{FF2B5EF4-FFF2-40B4-BE49-F238E27FC236}">
                <a16:creationId xmlns:a16="http://schemas.microsoft.com/office/drawing/2014/main" id="{5B1347B1-4CE7-4F1D-9AFB-26C87332886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52" t="49171" r="34509" b="-333"/>
          <a:stretch/>
        </p:blipFill>
        <p:spPr>
          <a:xfrm>
            <a:off x="200736" y="101560"/>
            <a:ext cx="8671389" cy="4850296"/>
          </a:xfrm>
        </p:spPr>
      </p:pic>
      <p:pic>
        <p:nvPicPr>
          <p:cNvPr id="7" name="Picture 6" descr="Map&#10;&#10;Description automatically generated">
            <a:extLst>
              <a:ext uri="{FF2B5EF4-FFF2-40B4-BE49-F238E27FC236}">
                <a16:creationId xmlns:a16="http://schemas.microsoft.com/office/drawing/2014/main" id="{6E5E9BF8-16A5-4FDF-8196-2B231CD761EE}"/>
              </a:ext>
            </a:extLst>
          </p:cNvPr>
          <p:cNvPicPr>
            <a:picLocks noChangeAspect="1"/>
          </p:cNvPicPr>
          <p:nvPr/>
        </p:nvPicPr>
        <p:blipFill rotWithShape="1">
          <a:blip r:embed="rId2">
            <a:extLst>
              <a:ext uri="{28A0092B-C50C-407E-A947-70E740481C1C}">
                <a14:useLocalDpi xmlns:a14="http://schemas.microsoft.com/office/drawing/2010/main" val="0"/>
              </a:ext>
            </a:extLst>
          </a:blip>
          <a:srcRect l="67514" t="54082" b="6667"/>
          <a:stretch/>
        </p:blipFill>
        <p:spPr>
          <a:xfrm>
            <a:off x="7588743" y="3314596"/>
            <a:ext cx="4402521" cy="3441844"/>
          </a:xfrm>
          <a:prstGeom prst="rect">
            <a:avLst/>
          </a:prstGeom>
        </p:spPr>
      </p:pic>
    </p:spTree>
    <p:extLst>
      <p:ext uri="{BB962C8B-B14F-4D97-AF65-F5344CB8AC3E}">
        <p14:creationId xmlns:p14="http://schemas.microsoft.com/office/powerpoint/2010/main" val="6685924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8A8DB0-265E-4338-BFE8-948FA5F4CB74}"/>
              </a:ext>
            </a:extLst>
          </p:cNvPr>
          <p:cNvPicPr>
            <a:picLocks noChangeAspect="1"/>
          </p:cNvPicPr>
          <p:nvPr/>
        </p:nvPicPr>
        <p:blipFill>
          <a:blip r:embed="rId2"/>
          <a:stretch>
            <a:fillRect/>
          </a:stretch>
        </p:blipFill>
        <p:spPr>
          <a:xfrm>
            <a:off x="146105" y="146970"/>
            <a:ext cx="5736900" cy="3448244"/>
          </a:xfrm>
          <a:prstGeom prst="rect">
            <a:avLst/>
          </a:prstGeom>
        </p:spPr>
      </p:pic>
      <p:pic>
        <p:nvPicPr>
          <p:cNvPr id="5" name="Picture 4">
            <a:extLst>
              <a:ext uri="{FF2B5EF4-FFF2-40B4-BE49-F238E27FC236}">
                <a16:creationId xmlns:a16="http://schemas.microsoft.com/office/drawing/2014/main" id="{53AE19AD-47FB-4FB9-86AE-54D7F4729B1F}"/>
              </a:ext>
            </a:extLst>
          </p:cNvPr>
          <p:cNvPicPr>
            <a:picLocks noChangeAspect="1"/>
          </p:cNvPicPr>
          <p:nvPr/>
        </p:nvPicPr>
        <p:blipFill>
          <a:blip r:embed="rId3"/>
          <a:stretch>
            <a:fillRect/>
          </a:stretch>
        </p:blipFill>
        <p:spPr>
          <a:xfrm>
            <a:off x="6096000" y="146970"/>
            <a:ext cx="5736901" cy="3448244"/>
          </a:xfrm>
          <a:prstGeom prst="rect">
            <a:avLst/>
          </a:prstGeom>
        </p:spPr>
      </p:pic>
      <p:pic>
        <p:nvPicPr>
          <p:cNvPr id="7" name="Picture 6">
            <a:extLst>
              <a:ext uri="{FF2B5EF4-FFF2-40B4-BE49-F238E27FC236}">
                <a16:creationId xmlns:a16="http://schemas.microsoft.com/office/drawing/2014/main" id="{D3EB092E-756B-4BB1-BF9D-E210439A23F0}"/>
              </a:ext>
            </a:extLst>
          </p:cNvPr>
          <p:cNvPicPr>
            <a:picLocks noChangeAspect="1"/>
          </p:cNvPicPr>
          <p:nvPr/>
        </p:nvPicPr>
        <p:blipFill>
          <a:blip r:embed="rId4"/>
          <a:stretch>
            <a:fillRect/>
          </a:stretch>
        </p:blipFill>
        <p:spPr>
          <a:xfrm>
            <a:off x="3591977" y="3700875"/>
            <a:ext cx="5008045" cy="3010155"/>
          </a:xfrm>
          <a:prstGeom prst="rect">
            <a:avLst/>
          </a:prstGeom>
        </p:spPr>
      </p:pic>
    </p:spTree>
    <p:extLst>
      <p:ext uri="{BB962C8B-B14F-4D97-AF65-F5344CB8AC3E}">
        <p14:creationId xmlns:p14="http://schemas.microsoft.com/office/powerpoint/2010/main" val="1926822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5CB5C-6A95-4F10-95E4-7E7662CB8C2A}"/>
              </a:ext>
            </a:extLst>
          </p:cNvPr>
          <p:cNvSpPr>
            <a:spLocks noGrp="1"/>
          </p:cNvSpPr>
          <p:nvPr>
            <p:ph type="title"/>
          </p:nvPr>
        </p:nvSpPr>
        <p:spPr/>
        <p:txBody>
          <a:bodyPr/>
          <a:lstStyle/>
          <a:p>
            <a:r>
              <a:rPr lang="en-US" dirty="0"/>
              <a:t>TSI - before</a:t>
            </a:r>
          </a:p>
        </p:txBody>
      </p:sp>
      <p:pic>
        <p:nvPicPr>
          <p:cNvPr id="4" name="Content Placeholder 3">
            <a:extLst>
              <a:ext uri="{FF2B5EF4-FFF2-40B4-BE49-F238E27FC236}">
                <a16:creationId xmlns:a16="http://schemas.microsoft.com/office/drawing/2014/main" id="{24B0C0B9-A655-43DC-BDF5-2332E53D4600}"/>
              </a:ext>
            </a:extLst>
          </p:cNvPr>
          <p:cNvPicPr>
            <a:picLocks noGrp="1" noChangeAspect="1"/>
          </p:cNvPicPr>
          <p:nvPr>
            <p:ph idx="1"/>
          </p:nvPr>
        </p:nvPicPr>
        <p:blipFill>
          <a:blip r:embed="rId2"/>
          <a:stretch>
            <a:fillRect/>
          </a:stretch>
        </p:blipFill>
        <p:spPr>
          <a:xfrm>
            <a:off x="1763795" y="1825625"/>
            <a:ext cx="8664409" cy="4351338"/>
          </a:xfrm>
          <a:prstGeom prst="rect">
            <a:avLst/>
          </a:prstGeom>
        </p:spPr>
      </p:pic>
    </p:spTree>
    <p:extLst>
      <p:ext uri="{BB962C8B-B14F-4D97-AF65-F5344CB8AC3E}">
        <p14:creationId xmlns:p14="http://schemas.microsoft.com/office/powerpoint/2010/main" val="14284131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5CB5C-6A95-4F10-95E4-7E7662CB8C2A}"/>
              </a:ext>
            </a:extLst>
          </p:cNvPr>
          <p:cNvSpPr>
            <a:spLocks noGrp="1"/>
          </p:cNvSpPr>
          <p:nvPr>
            <p:ph type="title"/>
          </p:nvPr>
        </p:nvSpPr>
        <p:spPr/>
        <p:txBody>
          <a:bodyPr/>
          <a:lstStyle/>
          <a:p>
            <a:r>
              <a:rPr lang="en-US" dirty="0"/>
              <a:t>TSI - After</a:t>
            </a:r>
          </a:p>
        </p:txBody>
      </p:sp>
      <p:pic>
        <p:nvPicPr>
          <p:cNvPr id="3" name="Picture 2">
            <a:extLst>
              <a:ext uri="{FF2B5EF4-FFF2-40B4-BE49-F238E27FC236}">
                <a16:creationId xmlns:a16="http://schemas.microsoft.com/office/drawing/2014/main" id="{B508FDE3-C099-4960-893B-588F8A86EA7A}"/>
              </a:ext>
            </a:extLst>
          </p:cNvPr>
          <p:cNvPicPr>
            <a:picLocks noChangeAspect="1"/>
          </p:cNvPicPr>
          <p:nvPr/>
        </p:nvPicPr>
        <p:blipFill>
          <a:blip r:embed="rId2"/>
          <a:stretch>
            <a:fillRect/>
          </a:stretch>
        </p:blipFill>
        <p:spPr>
          <a:xfrm>
            <a:off x="3168334" y="1076279"/>
            <a:ext cx="9023666" cy="5416596"/>
          </a:xfrm>
          <a:prstGeom prst="rect">
            <a:avLst/>
          </a:prstGeom>
        </p:spPr>
      </p:pic>
      <p:sp>
        <p:nvSpPr>
          <p:cNvPr id="4" name="Star: 5 Points 3">
            <a:extLst>
              <a:ext uri="{FF2B5EF4-FFF2-40B4-BE49-F238E27FC236}">
                <a16:creationId xmlns:a16="http://schemas.microsoft.com/office/drawing/2014/main" id="{9A9F5178-4195-4467-8EEA-B8426DA7B8F8}"/>
              </a:ext>
            </a:extLst>
          </p:cNvPr>
          <p:cNvSpPr/>
          <p:nvPr/>
        </p:nvSpPr>
        <p:spPr>
          <a:xfrm>
            <a:off x="3535680" y="3301637"/>
            <a:ext cx="330925" cy="25472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tar: 5 Points 4">
            <a:extLst>
              <a:ext uri="{FF2B5EF4-FFF2-40B4-BE49-F238E27FC236}">
                <a16:creationId xmlns:a16="http://schemas.microsoft.com/office/drawing/2014/main" id="{9128D825-C329-4F76-959D-7A5E378272B8}"/>
              </a:ext>
            </a:extLst>
          </p:cNvPr>
          <p:cNvSpPr/>
          <p:nvPr/>
        </p:nvSpPr>
        <p:spPr>
          <a:xfrm>
            <a:off x="10088880" y="5970814"/>
            <a:ext cx="330925" cy="25472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tar: 5 Points 5">
            <a:extLst>
              <a:ext uri="{FF2B5EF4-FFF2-40B4-BE49-F238E27FC236}">
                <a16:creationId xmlns:a16="http://schemas.microsoft.com/office/drawing/2014/main" id="{40358A3D-CC69-4694-985A-FDB8393C5B79}"/>
              </a:ext>
            </a:extLst>
          </p:cNvPr>
          <p:cNvSpPr/>
          <p:nvPr/>
        </p:nvSpPr>
        <p:spPr>
          <a:xfrm>
            <a:off x="3614058" y="3454037"/>
            <a:ext cx="404948" cy="254726"/>
          </a:xfrm>
          <a:prstGeom prst="star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63EBE7E5-15A5-4D54-8DEC-269330814845}"/>
              </a:ext>
            </a:extLst>
          </p:cNvPr>
          <p:cNvSpPr/>
          <p:nvPr/>
        </p:nvSpPr>
        <p:spPr>
          <a:xfrm>
            <a:off x="4959533" y="5970814"/>
            <a:ext cx="404948" cy="254726"/>
          </a:xfrm>
          <a:prstGeom prst="star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380C9F0D-6146-4412-AE56-6FD7C9C5C6F4}"/>
              </a:ext>
            </a:extLst>
          </p:cNvPr>
          <p:cNvSpPr/>
          <p:nvPr/>
        </p:nvSpPr>
        <p:spPr>
          <a:xfrm>
            <a:off x="7119258" y="5987143"/>
            <a:ext cx="404948" cy="254726"/>
          </a:xfrm>
          <a:prstGeom prst="star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07898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2540F-7AA9-4EEA-B0BE-38FEC87DB2D4}"/>
              </a:ext>
            </a:extLst>
          </p:cNvPr>
          <p:cNvSpPr>
            <a:spLocks noGrp="1"/>
          </p:cNvSpPr>
          <p:nvPr>
            <p:ph type="title"/>
          </p:nvPr>
        </p:nvSpPr>
        <p:spPr/>
        <p:txBody>
          <a:bodyPr/>
          <a:lstStyle/>
          <a:p>
            <a:r>
              <a:rPr lang="en-US" dirty="0"/>
              <a:t>Chlorophyll a </a:t>
            </a:r>
          </a:p>
        </p:txBody>
      </p:sp>
      <p:sp>
        <p:nvSpPr>
          <p:cNvPr id="7" name="Rectangle 6">
            <a:extLst>
              <a:ext uri="{FF2B5EF4-FFF2-40B4-BE49-F238E27FC236}">
                <a16:creationId xmlns:a16="http://schemas.microsoft.com/office/drawing/2014/main" id="{386F60FA-9F61-4256-BE36-88798B6B0F7A}"/>
              </a:ext>
            </a:extLst>
          </p:cNvPr>
          <p:cNvSpPr/>
          <p:nvPr/>
        </p:nvSpPr>
        <p:spPr>
          <a:xfrm>
            <a:off x="3468414" y="4721087"/>
            <a:ext cx="8429296" cy="2136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B5BA5CF7-1256-4735-A747-950A1F1AFB8A}"/>
              </a:ext>
            </a:extLst>
          </p:cNvPr>
          <p:cNvGraphicFramePr>
            <a:graphicFrameLocks noGrp="1"/>
          </p:cNvGraphicFramePr>
          <p:nvPr>
            <p:extLst>
              <p:ext uri="{D42A27DB-BD31-4B8C-83A1-F6EECF244321}">
                <p14:modId xmlns:p14="http://schemas.microsoft.com/office/powerpoint/2010/main" val="2388457443"/>
              </p:ext>
            </p:extLst>
          </p:nvPr>
        </p:nvGraphicFramePr>
        <p:xfrm>
          <a:off x="2903074" y="5443677"/>
          <a:ext cx="6705321" cy="1049198"/>
        </p:xfrm>
        <a:graphic>
          <a:graphicData uri="http://schemas.openxmlformats.org/drawingml/2006/table">
            <a:tbl>
              <a:tblPr>
                <a:tableStyleId>{5C22544A-7EE6-4342-B048-85BDC9FD1C3A}</a:tableStyleId>
              </a:tblPr>
              <a:tblGrid>
                <a:gridCol w="957903">
                  <a:extLst>
                    <a:ext uri="{9D8B030D-6E8A-4147-A177-3AD203B41FA5}">
                      <a16:colId xmlns:a16="http://schemas.microsoft.com/office/drawing/2014/main" val="3246188179"/>
                    </a:ext>
                  </a:extLst>
                </a:gridCol>
                <a:gridCol w="957903">
                  <a:extLst>
                    <a:ext uri="{9D8B030D-6E8A-4147-A177-3AD203B41FA5}">
                      <a16:colId xmlns:a16="http://schemas.microsoft.com/office/drawing/2014/main" val="1868546697"/>
                    </a:ext>
                  </a:extLst>
                </a:gridCol>
                <a:gridCol w="957903">
                  <a:extLst>
                    <a:ext uri="{9D8B030D-6E8A-4147-A177-3AD203B41FA5}">
                      <a16:colId xmlns:a16="http://schemas.microsoft.com/office/drawing/2014/main" val="3417523005"/>
                    </a:ext>
                  </a:extLst>
                </a:gridCol>
                <a:gridCol w="957903">
                  <a:extLst>
                    <a:ext uri="{9D8B030D-6E8A-4147-A177-3AD203B41FA5}">
                      <a16:colId xmlns:a16="http://schemas.microsoft.com/office/drawing/2014/main" val="1759541080"/>
                    </a:ext>
                  </a:extLst>
                </a:gridCol>
                <a:gridCol w="957903">
                  <a:extLst>
                    <a:ext uri="{9D8B030D-6E8A-4147-A177-3AD203B41FA5}">
                      <a16:colId xmlns:a16="http://schemas.microsoft.com/office/drawing/2014/main" val="2738372450"/>
                    </a:ext>
                  </a:extLst>
                </a:gridCol>
                <a:gridCol w="957903">
                  <a:extLst>
                    <a:ext uri="{9D8B030D-6E8A-4147-A177-3AD203B41FA5}">
                      <a16:colId xmlns:a16="http://schemas.microsoft.com/office/drawing/2014/main" val="3002376781"/>
                    </a:ext>
                  </a:extLst>
                </a:gridCol>
                <a:gridCol w="957903">
                  <a:extLst>
                    <a:ext uri="{9D8B030D-6E8A-4147-A177-3AD203B41FA5}">
                      <a16:colId xmlns:a16="http://schemas.microsoft.com/office/drawing/2014/main" val="2916515984"/>
                    </a:ext>
                  </a:extLst>
                </a:gridCol>
              </a:tblGrid>
              <a:tr h="524599">
                <a:tc>
                  <a:txBody>
                    <a:bodyPr/>
                    <a:lstStyle/>
                    <a:p>
                      <a:pPr algn="ctr" fontAlgn="t"/>
                      <a:r>
                        <a:rPr lang="en-US" sz="2400" u="none" strike="noStrike">
                          <a:effectLst/>
                        </a:rPr>
                        <a:t>2015</a:t>
                      </a:r>
                      <a:endParaRPr lang="en-US" sz="2400" b="0" i="0" u="none" strike="noStrike">
                        <a:solidFill>
                          <a:srgbClr val="000000"/>
                        </a:solidFill>
                        <a:effectLst/>
                        <a:latin typeface="ARIAL" panose="020B0604020202020204" pitchFamily="34" charset="0"/>
                      </a:endParaRPr>
                    </a:p>
                  </a:txBody>
                  <a:tcPr marL="6350" marR="6350" marT="6350" marB="0"/>
                </a:tc>
                <a:tc>
                  <a:txBody>
                    <a:bodyPr/>
                    <a:lstStyle/>
                    <a:p>
                      <a:pPr algn="ctr" fontAlgn="t"/>
                      <a:r>
                        <a:rPr lang="en-US" sz="2400" u="none" strike="noStrike">
                          <a:effectLst/>
                        </a:rPr>
                        <a:t>2016</a:t>
                      </a:r>
                      <a:endParaRPr lang="en-US" sz="2400" b="0" i="0" u="none" strike="noStrike">
                        <a:solidFill>
                          <a:srgbClr val="000000"/>
                        </a:solidFill>
                        <a:effectLst/>
                        <a:latin typeface="ARIAL" panose="020B0604020202020204" pitchFamily="34" charset="0"/>
                      </a:endParaRPr>
                    </a:p>
                  </a:txBody>
                  <a:tcPr marL="6350" marR="6350" marT="6350" marB="0"/>
                </a:tc>
                <a:tc>
                  <a:txBody>
                    <a:bodyPr/>
                    <a:lstStyle/>
                    <a:p>
                      <a:pPr algn="ctr" fontAlgn="t"/>
                      <a:r>
                        <a:rPr lang="en-US" sz="2400" u="none" strike="noStrike" dirty="0">
                          <a:effectLst/>
                        </a:rPr>
                        <a:t>2107</a:t>
                      </a:r>
                      <a:endParaRPr lang="en-US" sz="2400" b="0" i="0" u="none" strike="noStrike" dirty="0">
                        <a:solidFill>
                          <a:srgbClr val="000000"/>
                        </a:solidFill>
                        <a:effectLst/>
                        <a:latin typeface="ARIAL" panose="020B0604020202020204" pitchFamily="34" charset="0"/>
                      </a:endParaRPr>
                    </a:p>
                  </a:txBody>
                  <a:tcPr marL="6350" marR="6350" marT="6350" marB="0"/>
                </a:tc>
                <a:tc>
                  <a:txBody>
                    <a:bodyPr/>
                    <a:lstStyle/>
                    <a:p>
                      <a:pPr algn="ctr" fontAlgn="t"/>
                      <a:r>
                        <a:rPr lang="en-US" sz="2400" u="none" strike="noStrike">
                          <a:effectLst/>
                        </a:rPr>
                        <a:t>2018</a:t>
                      </a:r>
                      <a:endParaRPr lang="en-US" sz="2400" b="0" i="0" u="none" strike="noStrike">
                        <a:solidFill>
                          <a:srgbClr val="000000"/>
                        </a:solidFill>
                        <a:effectLst/>
                        <a:latin typeface="ARIAL" panose="020B0604020202020204" pitchFamily="34" charset="0"/>
                      </a:endParaRPr>
                    </a:p>
                  </a:txBody>
                  <a:tcPr marL="6350" marR="6350" marT="6350" marB="0"/>
                </a:tc>
                <a:tc>
                  <a:txBody>
                    <a:bodyPr/>
                    <a:lstStyle/>
                    <a:p>
                      <a:pPr algn="ctr" fontAlgn="t"/>
                      <a:r>
                        <a:rPr lang="en-US" sz="2400" u="none" strike="noStrike">
                          <a:effectLst/>
                        </a:rPr>
                        <a:t>2019</a:t>
                      </a:r>
                      <a:endParaRPr lang="en-US" sz="2400" b="0" i="0" u="none" strike="noStrike">
                        <a:solidFill>
                          <a:srgbClr val="000000"/>
                        </a:solidFill>
                        <a:effectLst/>
                        <a:latin typeface="ARIAL" panose="020B0604020202020204" pitchFamily="34" charset="0"/>
                      </a:endParaRPr>
                    </a:p>
                  </a:txBody>
                  <a:tcPr marL="6350" marR="6350" marT="6350" marB="0"/>
                </a:tc>
                <a:tc>
                  <a:txBody>
                    <a:bodyPr/>
                    <a:lstStyle/>
                    <a:p>
                      <a:pPr algn="ctr" fontAlgn="t"/>
                      <a:r>
                        <a:rPr lang="en-US" sz="2400" u="none" strike="noStrike">
                          <a:effectLst/>
                        </a:rPr>
                        <a:t>2020</a:t>
                      </a:r>
                      <a:endParaRPr lang="en-US" sz="2400" b="0" i="0" u="none" strike="noStrike">
                        <a:solidFill>
                          <a:srgbClr val="000000"/>
                        </a:solidFill>
                        <a:effectLst/>
                        <a:latin typeface="ARIAL" panose="020B0604020202020204" pitchFamily="34" charset="0"/>
                      </a:endParaRPr>
                    </a:p>
                  </a:txBody>
                  <a:tcPr marL="6350" marR="6350" marT="6350" marB="0"/>
                </a:tc>
                <a:tc>
                  <a:txBody>
                    <a:bodyPr/>
                    <a:lstStyle/>
                    <a:p>
                      <a:pPr algn="ctr" fontAlgn="t"/>
                      <a:r>
                        <a:rPr lang="en-US" sz="2400" u="none" strike="noStrike">
                          <a:effectLst/>
                        </a:rPr>
                        <a:t>2021</a:t>
                      </a:r>
                      <a:endParaRPr lang="en-US" sz="2400" b="0" i="0" u="none" strike="noStrike">
                        <a:solidFill>
                          <a:srgbClr val="000000"/>
                        </a:solidFill>
                        <a:effectLst/>
                        <a:latin typeface="ARIAL" panose="020B0604020202020204" pitchFamily="34" charset="0"/>
                      </a:endParaRPr>
                    </a:p>
                  </a:txBody>
                  <a:tcPr marL="6350" marR="6350" marT="6350" marB="0"/>
                </a:tc>
                <a:extLst>
                  <a:ext uri="{0D108BD9-81ED-4DB2-BD59-A6C34878D82A}">
                    <a16:rowId xmlns:a16="http://schemas.microsoft.com/office/drawing/2014/main" val="3921355813"/>
                  </a:ext>
                </a:extLst>
              </a:tr>
              <a:tr h="524599">
                <a:tc>
                  <a:txBody>
                    <a:bodyPr/>
                    <a:lstStyle/>
                    <a:p>
                      <a:pPr algn="ctr" fontAlgn="t"/>
                      <a:r>
                        <a:rPr lang="en-US" sz="2400" u="none" strike="noStrike">
                          <a:effectLst/>
                        </a:rPr>
                        <a:t>10.7</a:t>
                      </a:r>
                      <a:endParaRPr lang="en-US" sz="2400" b="0" i="0" u="none" strike="noStrike">
                        <a:solidFill>
                          <a:srgbClr val="000000"/>
                        </a:solidFill>
                        <a:effectLst/>
                        <a:latin typeface="ARIAL" panose="020B0604020202020204" pitchFamily="34" charset="0"/>
                      </a:endParaRPr>
                    </a:p>
                  </a:txBody>
                  <a:tcPr marL="6350" marR="6350" marT="6350" marB="0"/>
                </a:tc>
                <a:tc>
                  <a:txBody>
                    <a:bodyPr/>
                    <a:lstStyle/>
                    <a:p>
                      <a:pPr algn="ctr" fontAlgn="t"/>
                      <a:r>
                        <a:rPr lang="en-US" sz="2400" u="none" strike="noStrike">
                          <a:effectLst/>
                        </a:rPr>
                        <a:t>11.7</a:t>
                      </a:r>
                      <a:endParaRPr lang="en-US" sz="2400" b="0" i="0" u="none" strike="noStrike">
                        <a:solidFill>
                          <a:srgbClr val="000000"/>
                        </a:solidFill>
                        <a:effectLst/>
                        <a:latin typeface="ARIAL" panose="020B0604020202020204" pitchFamily="34" charset="0"/>
                      </a:endParaRPr>
                    </a:p>
                  </a:txBody>
                  <a:tcPr marL="6350" marR="6350" marT="6350" marB="0"/>
                </a:tc>
                <a:tc>
                  <a:txBody>
                    <a:bodyPr/>
                    <a:lstStyle/>
                    <a:p>
                      <a:pPr algn="ctr" fontAlgn="t"/>
                      <a:r>
                        <a:rPr lang="en-US" sz="2400" u="none" strike="noStrike">
                          <a:effectLst/>
                        </a:rPr>
                        <a:t>19.6</a:t>
                      </a:r>
                      <a:endParaRPr lang="en-US" sz="2400" b="0" i="0" u="none" strike="noStrike">
                        <a:solidFill>
                          <a:srgbClr val="000000"/>
                        </a:solidFill>
                        <a:effectLst/>
                        <a:latin typeface="ARIAL" panose="020B0604020202020204" pitchFamily="34" charset="0"/>
                      </a:endParaRPr>
                    </a:p>
                  </a:txBody>
                  <a:tcPr marL="6350" marR="6350" marT="6350" marB="0"/>
                </a:tc>
                <a:tc>
                  <a:txBody>
                    <a:bodyPr/>
                    <a:lstStyle/>
                    <a:p>
                      <a:pPr algn="ctr" fontAlgn="t"/>
                      <a:r>
                        <a:rPr lang="en-US" sz="2400" u="none" strike="noStrike">
                          <a:effectLst/>
                        </a:rPr>
                        <a:t>15.4</a:t>
                      </a:r>
                      <a:endParaRPr lang="en-US" sz="2400" b="0" i="0" u="none" strike="noStrike">
                        <a:solidFill>
                          <a:srgbClr val="000000"/>
                        </a:solidFill>
                        <a:effectLst/>
                        <a:latin typeface="ARIAL" panose="020B0604020202020204" pitchFamily="34" charset="0"/>
                      </a:endParaRPr>
                    </a:p>
                  </a:txBody>
                  <a:tcPr marL="6350" marR="6350" marT="6350" marB="0"/>
                </a:tc>
                <a:tc>
                  <a:txBody>
                    <a:bodyPr/>
                    <a:lstStyle/>
                    <a:p>
                      <a:pPr algn="ctr" fontAlgn="t"/>
                      <a:r>
                        <a:rPr lang="en-US" sz="2400" u="none" strike="noStrike">
                          <a:effectLst/>
                        </a:rPr>
                        <a:t>26.2</a:t>
                      </a:r>
                      <a:endParaRPr lang="en-US" sz="2400" b="0" i="0" u="none" strike="noStrike">
                        <a:solidFill>
                          <a:srgbClr val="000000"/>
                        </a:solidFill>
                        <a:effectLst/>
                        <a:latin typeface="ARIAL" panose="020B0604020202020204" pitchFamily="34" charset="0"/>
                      </a:endParaRPr>
                    </a:p>
                  </a:txBody>
                  <a:tcPr marL="6350" marR="6350" marT="6350" marB="0"/>
                </a:tc>
                <a:tc>
                  <a:txBody>
                    <a:bodyPr/>
                    <a:lstStyle/>
                    <a:p>
                      <a:pPr algn="ctr" fontAlgn="t"/>
                      <a:r>
                        <a:rPr lang="en-US" sz="2400" u="none" strike="noStrike">
                          <a:effectLst/>
                        </a:rPr>
                        <a:t>17.3</a:t>
                      </a:r>
                      <a:endParaRPr lang="en-US" sz="2400" b="0" i="0" u="none" strike="noStrike">
                        <a:solidFill>
                          <a:srgbClr val="000000"/>
                        </a:solidFill>
                        <a:effectLst/>
                        <a:latin typeface="ARIAL" panose="020B0604020202020204" pitchFamily="34" charset="0"/>
                      </a:endParaRPr>
                    </a:p>
                  </a:txBody>
                  <a:tcPr marL="6350" marR="6350" marT="6350" marB="0"/>
                </a:tc>
                <a:tc>
                  <a:txBody>
                    <a:bodyPr/>
                    <a:lstStyle/>
                    <a:p>
                      <a:pPr algn="ctr" fontAlgn="t"/>
                      <a:r>
                        <a:rPr lang="en-US" sz="2400" u="none" strike="noStrike" dirty="0">
                          <a:effectLst/>
                        </a:rPr>
                        <a:t>3.4</a:t>
                      </a:r>
                      <a:endParaRPr lang="en-US" sz="2400" b="0" i="0" u="none" strike="noStrike" dirty="0">
                        <a:solidFill>
                          <a:srgbClr val="000000"/>
                        </a:solidFill>
                        <a:effectLst/>
                        <a:latin typeface="ARIAL" panose="020B0604020202020204" pitchFamily="34" charset="0"/>
                      </a:endParaRPr>
                    </a:p>
                  </a:txBody>
                  <a:tcPr marL="6350" marR="6350" marT="6350" marB="0"/>
                </a:tc>
                <a:extLst>
                  <a:ext uri="{0D108BD9-81ED-4DB2-BD59-A6C34878D82A}">
                    <a16:rowId xmlns:a16="http://schemas.microsoft.com/office/drawing/2014/main" val="2165947171"/>
                  </a:ext>
                </a:extLst>
              </a:tr>
            </a:tbl>
          </a:graphicData>
        </a:graphic>
      </p:graphicFrame>
      <p:pic>
        <p:nvPicPr>
          <p:cNvPr id="11" name="Picture 10">
            <a:extLst>
              <a:ext uri="{FF2B5EF4-FFF2-40B4-BE49-F238E27FC236}">
                <a16:creationId xmlns:a16="http://schemas.microsoft.com/office/drawing/2014/main" id="{0AF28728-16D4-4ED4-8F54-1C986AC91090}"/>
              </a:ext>
            </a:extLst>
          </p:cNvPr>
          <p:cNvPicPr>
            <a:picLocks noChangeAspect="1"/>
          </p:cNvPicPr>
          <p:nvPr/>
        </p:nvPicPr>
        <p:blipFill>
          <a:blip r:embed="rId2"/>
          <a:stretch>
            <a:fillRect/>
          </a:stretch>
        </p:blipFill>
        <p:spPr>
          <a:xfrm>
            <a:off x="4682704" y="951362"/>
            <a:ext cx="6906322" cy="4250707"/>
          </a:xfrm>
          <a:prstGeom prst="rect">
            <a:avLst/>
          </a:prstGeom>
        </p:spPr>
      </p:pic>
    </p:spTree>
    <p:extLst>
      <p:ext uri="{BB962C8B-B14F-4D97-AF65-F5344CB8AC3E}">
        <p14:creationId xmlns:p14="http://schemas.microsoft.com/office/powerpoint/2010/main" val="1681789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A7F0C-2E07-4125-AF97-F27EA21A49A6}"/>
              </a:ext>
            </a:extLst>
          </p:cNvPr>
          <p:cNvSpPr>
            <a:spLocks noGrp="1"/>
          </p:cNvSpPr>
          <p:nvPr>
            <p:ph type="title"/>
          </p:nvPr>
        </p:nvSpPr>
        <p:spPr/>
        <p:txBody>
          <a:bodyPr/>
          <a:lstStyle/>
          <a:p>
            <a:r>
              <a:rPr lang="en-US" dirty="0"/>
              <a:t>Background Information</a:t>
            </a:r>
          </a:p>
        </p:txBody>
      </p:sp>
      <p:sp>
        <p:nvSpPr>
          <p:cNvPr id="3" name="Content Placeholder 2">
            <a:extLst>
              <a:ext uri="{FF2B5EF4-FFF2-40B4-BE49-F238E27FC236}">
                <a16:creationId xmlns:a16="http://schemas.microsoft.com/office/drawing/2014/main" id="{05CFA169-7CAC-44B2-88CA-32CFFAE08D66}"/>
              </a:ext>
            </a:extLst>
          </p:cNvPr>
          <p:cNvSpPr>
            <a:spLocks noGrp="1"/>
          </p:cNvSpPr>
          <p:nvPr>
            <p:ph idx="1"/>
          </p:nvPr>
        </p:nvSpPr>
        <p:spPr>
          <a:xfrm>
            <a:off x="838200" y="1447800"/>
            <a:ext cx="10515600" cy="4729163"/>
          </a:xfrm>
        </p:spPr>
        <p:txBody>
          <a:bodyPr>
            <a:normAutofit/>
          </a:bodyPr>
          <a:lstStyle/>
          <a:p>
            <a:r>
              <a:rPr lang="en-US" dirty="0"/>
              <a:t>Used as a recreational amenity with fishing, non-motorized boating and walking paths.  </a:t>
            </a:r>
          </a:p>
          <a:p>
            <a:r>
              <a:rPr lang="en-US" dirty="0"/>
              <a:t>All inflow into the reservoir is from the Aurora Rampart Reservoir </a:t>
            </a:r>
          </a:p>
          <a:p>
            <a:r>
              <a:rPr lang="en-US" dirty="0"/>
              <a:t>All effluent is pumped directly to a water treatment facility owned by Aurora. </a:t>
            </a:r>
          </a:p>
          <a:p>
            <a:r>
              <a:rPr lang="en-US" dirty="0"/>
              <a:t>Aurora Water maintains a comprehensive source water program to monitor the health of the reservoir. </a:t>
            </a:r>
          </a:p>
          <a:p>
            <a:endParaRPr lang="en-US" dirty="0"/>
          </a:p>
        </p:txBody>
      </p:sp>
    </p:spTree>
    <p:extLst>
      <p:ext uri="{BB962C8B-B14F-4D97-AF65-F5344CB8AC3E}">
        <p14:creationId xmlns:p14="http://schemas.microsoft.com/office/powerpoint/2010/main" val="27346555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sky, outdoor, tree, water&#10;&#10;Description automatically generated">
            <a:extLst>
              <a:ext uri="{FF2B5EF4-FFF2-40B4-BE49-F238E27FC236}">
                <a16:creationId xmlns:a16="http://schemas.microsoft.com/office/drawing/2014/main" id="{4F00E3EA-7850-4F22-A7E5-FFBB4F9E2AB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25014"/>
          <a:stretch/>
        </p:blipFill>
        <p:spPr>
          <a:xfrm>
            <a:off x="20" y="1282"/>
            <a:ext cx="12191980" cy="6856718"/>
          </a:xfrm>
          <a:prstGeom prst="rect">
            <a:avLst/>
          </a:prstGeom>
        </p:spPr>
      </p:pic>
    </p:spTree>
    <p:extLst>
      <p:ext uri="{BB962C8B-B14F-4D97-AF65-F5344CB8AC3E}">
        <p14:creationId xmlns:p14="http://schemas.microsoft.com/office/powerpoint/2010/main" val="18721428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BF7D5B51-D875-4F52-BDE9-174509A5953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25014"/>
          <a:stretch/>
        </p:blipFill>
        <p:spPr>
          <a:xfrm>
            <a:off x="20" y="1282"/>
            <a:ext cx="12191980" cy="6856718"/>
          </a:xfrm>
          <a:prstGeom prst="rect">
            <a:avLst/>
          </a:prstGeom>
        </p:spPr>
      </p:pic>
    </p:spTree>
    <p:extLst>
      <p:ext uri="{BB962C8B-B14F-4D97-AF65-F5344CB8AC3E}">
        <p14:creationId xmlns:p14="http://schemas.microsoft.com/office/powerpoint/2010/main" val="27938034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Content Placeholder 8" descr="A picture containing water, outdoor, river, nature&#10;&#10;Description automatically generated">
            <a:extLst>
              <a:ext uri="{FF2B5EF4-FFF2-40B4-BE49-F238E27FC236}">
                <a16:creationId xmlns:a16="http://schemas.microsoft.com/office/drawing/2014/main" id="{C144C9DC-B5E1-4A49-B12A-AAAEB770703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140" b="22874"/>
          <a:stretch/>
        </p:blipFill>
        <p:spPr>
          <a:xfrm>
            <a:off x="20" y="1282"/>
            <a:ext cx="12191980" cy="6856718"/>
          </a:xfrm>
          <a:prstGeom prst="rect">
            <a:avLst/>
          </a:prstGeom>
        </p:spPr>
      </p:pic>
    </p:spTree>
    <p:extLst>
      <p:ext uri="{BB962C8B-B14F-4D97-AF65-F5344CB8AC3E}">
        <p14:creationId xmlns:p14="http://schemas.microsoft.com/office/powerpoint/2010/main" val="12235805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437186C5-350C-4FD2-B765-38D3E7E2229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25014"/>
          <a:stretch/>
        </p:blipFill>
        <p:spPr>
          <a:xfrm>
            <a:off x="20" y="1282"/>
            <a:ext cx="12191980" cy="6856718"/>
          </a:xfrm>
          <a:prstGeom prst="rect">
            <a:avLst/>
          </a:prstGeom>
        </p:spPr>
      </p:pic>
    </p:spTree>
    <p:extLst>
      <p:ext uri="{BB962C8B-B14F-4D97-AF65-F5344CB8AC3E}">
        <p14:creationId xmlns:p14="http://schemas.microsoft.com/office/powerpoint/2010/main" val="3573649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C1F9B-65F7-4DBA-BC5A-801174917710}"/>
              </a:ext>
            </a:extLst>
          </p:cNvPr>
          <p:cNvSpPr>
            <a:spLocks noGrp="1"/>
          </p:cNvSpPr>
          <p:nvPr>
            <p:ph type="title"/>
          </p:nvPr>
        </p:nvSpPr>
        <p:spPr/>
        <p:txBody>
          <a:bodyPr/>
          <a:lstStyle/>
          <a:p>
            <a:r>
              <a:rPr lang="en-US" dirty="0"/>
              <a:t>Carlson Trophic State Index</a:t>
            </a:r>
          </a:p>
        </p:txBody>
      </p:sp>
      <p:pic>
        <p:nvPicPr>
          <p:cNvPr id="4" name="Content Placeholder 3">
            <a:extLst>
              <a:ext uri="{FF2B5EF4-FFF2-40B4-BE49-F238E27FC236}">
                <a16:creationId xmlns:a16="http://schemas.microsoft.com/office/drawing/2014/main" id="{8ACC9A5C-A2BB-4FD1-8661-826E6087A5B0}"/>
              </a:ext>
            </a:extLst>
          </p:cNvPr>
          <p:cNvPicPr>
            <a:picLocks noGrp="1" noChangeAspect="1"/>
          </p:cNvPicPr>
          <p:nvPr>
            <p:ph idx="1"/>
          </p:nvPr>
        </p:nvPicPr>
        <p:blipFill>
          <a:blip r:embed="rId2"/>
          <a:stretch>
            <a:fillRect/>
          </a:stretch>
        </p:blipFill>
        <p:spPr>
          <a:xfrm>
            <a:off x="1209040" y="1545378"/>
            <a:ext cx="9662160" cy="4855667"/>
          </a:xfrm>
          <a:prstGeom prst="rect">
            <a:avLst/>
          </a:prstGeom>
        </p:spPr>
      </p:pic>
    </p:spTree>
    <p:extLst>
      <p:ext uri="{BB962C8B-B14F-4D97-AF65-F5344CB8AC3E}">
        <p14:creationId xmlns:p14="http://schemas.microsoft.com/office/powerpoint/2010/main" val="2026365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542B9-C70B-4A28-A5A4-74CD45D1C0CE}"/>
              </a:ext>
            </a:extLst>
          </p:cNvPr>
          <p:cNvSpPr>
            <a:spLocks noGrp="1"/>
          </p:cNvSpPr>
          <p:nvPr>
            <p:ph type="title"/>
          </p:nvPr>
        </p:nvSpPr>
        <p:spPr/>
        <p:txBody>
          <a:bodyPr/>
          <a:lstStyle/>
          <a:p>
            <a:r>
              <a:rPr lang="en-US" dirty="0"/>
              <a:t>BMPs</a:t>
            </a:r>
          </a:p>
        </p:txBody>
      </p:sp>
      <p:sp>
        <p:nvSpPr>
          <p:cNvPr id="3" name="Content Placeholder 2">
            <a:extLst>
              <a:ext uri="{FF2B5EF4-FFF2-40B4-BE49-F238E27FC236}">
                <a16:creationId xmlns:a16="http://schemas.microsoft.com/office/drawing/2014/main" id="{C83D2C4F-6A23-4282-8AED-C3E61ACB1E5A}"/>
              </a:ext>
            </a:extLst>
          </p:cNvPr>
          <p:cNvSpPr>
            <a:spLocks noGrp="1"/>
          </p:cNvSpPr>
          <p:nvPr>
            <p:ph idx="1"/>
          </p:nvPr>
        </p:nvSpPr>
        <p:spPr/>
        <p:txBody>
          <a:bodyPr/>
          <a:lstStyle/>
          <a:p>
            <a:r>
              <a:rPr lang="en-US" dirty="0"/>
              <a:t>Aeration system</a:t>
            </a:r>
          </a:p>
          <a:p>
            <a:r>
              <a:rPr lang="en-US" dirty="0"/>
              <a:t>Stormwater By-Pass Channel</a:t>
            </a:r>
          </a:p>
          <a:p>
            <a:r>
              <a:rPr lang="en-US" dirty="0"/>
              <a:t>Inflow monitored for quality</a:t>
            </a:r>
          </a:p>
        </p:txBody>
      </p:sp>
      <p:pic>
        <p:nvPicPr>
          <p:cNvPr id="4" name="Picture 3">
            <a:extLst>
              <a:ext uri="{FF2B5EF4-FFF2-40B4-BE49-F238E27FC236}">
                <a16:creationId xmlns:a16="http://schemas.microsoft.com/office/drawing/2014/main" id="{2E5C3C75-A82B-415F-B9A0-5D5DF3B00DA9}"/>
              </a:ext>
            </a:extLst>
          </p:cNvPr>
          <p:cNvPicPr>
            <a:picLocks noChangeAspect="1"/>
          </p:cNvPicPr>
          <p:nvPr/>
        </p:nvPicPr>
        <p:blipFill>
          <a:blip r:embed="rId2"/>
          <a:stretch>
            <a:fillRect/>
          </a:stretch>
        </p:blipFill>
        <p:spPr>
          <a:xfrm>
            <a:off x="6715577" y="2348343"/>
            <a:ext cx="4206605" cy="3828620"/>
          </a:xfrm>
          <a:prstGeom prst="rect">
            <a:avLst/>
          </a:prstGeom>
        </p:spPr>
      </p:pic>
    </p:spTree>
    <p:extLst>
      <p:ext uri="{BB962C8B-B14F-4D97-AF65-F5344CB8AC3E}">
        <p14:creationId xmlns:p14="http://schemas.microsoft.com/office/powerpoint/2010/main" val="824394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7">
            <a:extLst>
              <a:ext uri="{FF2B5EF4-FFF2-40B4-BE49-F238E27FC236}">
                <a16:creationId xmlns:a16="http://schemas.microsoft.com/office/drawing/2014/main" id="{8D18553C-1364-460D-B9FF-E188CB8DE97C}"/>
              </a:ext>
            </a:extLst>
          </p:cNvPr>
          <p:cNvPicPr>
            <a:picLocks noGrp="1" noChangeAspect="1"/>
          </p:cNvPicPr>
          <p:nvPr>
            <p:ph idx="1"/>
          </p:nvPr>
        </p:nvPicPr>
        <p:blipFill rotWithShape="1">
          <a:blip r:embed="rId2"/>
          <a:srcRect r="11111"/>
          <a:stretch/>
        </p:blipFill>
        <p:spPr>
          <a:xfrm>
            <a:off x="6096000" y="0"/>
            <a:ext cx="6095980" cy="6857990"/>
          </a:xfrm>
          <a:prstGeom prst="rect">
            <a:avLst/>
          </a:prstGeom>
        </p:spPr>
      </p:pic>
      <p:pic>
        <p:nvPicPr>
          <p:cNvPr id="5" name="Picture 4">
            <a:extLst>
              <a:ext uri="{FF2B5EF4-FFF2-40B4-BE49-F238E27FC236}">
                <a16:creationId xmlns:a16="http://schemas.microsoft.com/office/drawing/2014/main" id="{3BBE115D-CFF4-4AED-B572-86E8503F9F9C}"/>
              </a:ext>
            </a:extLst>
          </p:cNvPr>
          <p:cNvPicPr>
            <a:picLocks noChangeAspect="1"/>
          </p:cNvPicPr>
          <p:nvPr/>
        </p:nvPicPr>
        <p:blipFill rotWithShape="1">
          <a:blip r:embed="rId3"/>
          <a:srcRect l="11111" t="26815"/>
          <a:stretch/>
        </p:blipFill>
        <p:spPr>
          <a:xfrm>
            <a:off x="43168" y="-20"/>
            <a:ext cx="6096000" cy="6858000"/>
          </a:xfrm>
          <a:prstGeom prst="rect">
            <a:avLst/>
          </a:prstGeom>
        </p:spPr>
      </p:pic>
      <p:sp>
        <p:nvSpPr>
          <p:cNvPr id="15" name="Rectangle 14">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ame 16">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1C9AE435-4B8D-45F1-9889-FF1699012129}"/>
              </a:ext>
            </a:extLst>
          </p:cNvPr>
          <p:cNvSpPr>
            <a:spLocks noGrp="1"/>
          </p:cNvSpPr>
          <p:nvPr>
            <p:ph type="title"/>
          </p:nvPr>
        </p:nvSpPr>
        <p:spPr>
          <a:xfrm>
            <a:off x="4286858" y="2761554"/>
            <a:ext cx="3618284" cy="1345720"/>
          </a:xfrm>
          <a:noFill/>
        </p:spPr>
        <p:txBody>
          <a:bodyPr vert="horz" lIns="91440" tIns="45720" rIns="91440" bIns="45720" rtlCol="0" anchor="ctr">
            <a:normAutofit/>
          </a:bodyPr>
          <a:lstStyle/>
          <a:p>
            <a:pPr algn="ctr"/>
            <a:r>
              <a:rPr lang="en-US" sz="2800" kern="1200">
                <a:solidFill>
                  <a:srgbClr val="080808"/>
                </a:solidFill>
                <a:latin typeface="+mj-lt"/>
                <a:ea typeface="+mj-ea"/>
                <a:cs typeface="+mj-cs"/>
              </a:rPr>
              <a:t>August 2019</a:t>
            </a:r>
          </a:p>
        </p:txBody>
      </p:sp>
    </p:spTree>
    <p:extLst>
      <p:ext uri="{BB962C8B-B14F-4D97-AF65-F5344CB8AC3E}">
        <p14:creationId xmlns:p14="http://schemas.microsoft.com/office/powerpoint/2010/main" val="899322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98F0E-9835-4F1D-BDEE-0AE73617C5EB}"/>
              </a:ext>
            </a:extLst>
          </p:cNvPr>
          <p:cNvSpPr>
            <a:spLocks noGrp="1"/>
          </p:cNvSpPr>
          <p:nvPr>
            <p:ph type="title"/>
          </p:nvPr>
        </p:nvSpPr>
        <p:spPr/>
        <p:txBody>
          <a:bodyPr/>
          <a:lstStyle/>
          <a:p>
            <a:r>
              <a:rPr lang="en-US" dirty="0"/>
              <a:t>Hydrogen Peroxide Treatment</a:t>
            </a:r>
          </a:p>
        </p:txBody>
      </p:sp>
      <p:pic>
        <p:nvPicPr>
          <p:cNvPr id="5" name="Picture 4">
            <a:extLst>
              <a:ext uri="{FF2B5EF4-FFF2-40B4-BE49-F238E27FC236}">
                <a16:creationId xmlns:a16="http://schemas.microsoft.com/office/drawing/2014/main" id="{B56CAD7C-EB6F-423B-BBC3-D4FF8F63FC44}"/>
              </a:ext>
            </a:extLst>
          </p:cNvPr>
          <p:cNvPicPr>
            <a:picLocks noChangeAspect="1"/>
          </p:cNvPicPr>
          <p:nvPr/>
        </p:nvPicPr>
        <p:blipFill rotWithShape="1">
          <a:blip r:embed="rId2"/>
          <a:srcRect r="66510"/>
          <a:stretch/>
        </p:blipFill>
        <p:spPr>
          <a:xfrm>
            <a:off x="838200" y="2333840"/>
            <a:ext cx="4282805" cy="3865064"/>
          </a:xfrm>
          <a:prstGeom prst="rect">
            <a:avLst/>
          </a:prstGeom>
        </p:spPr>
      </p:pic>
      <p:pic>
        <p:nvPicPr>
          <p:cNvPr id="8" name="Picture 7">
            <a:extLst>
              <a:ext uri="{FF2B5EF4-FFF2-40B4-BE49-F238E27FC236}">
                <a16:creationId xmlns:a16="http://schemas.microsoft.com/office/drawing/2014/main" id="{1146FA7F-19D5-45EF-B9B8-1DB91AF83AD9}"/>
              </a:ext>
            </a:extLst>
          </p:cNvPr>
          <p:cNvPicPr>
            <a:picLocks noChangeAspect="1"/>
          </p:cNvPicPr>
          <p:nvPr/>
        </p:nvPicPr>
        <p:blipFill>
          <a:blip r:embed="rId3"/>
          <a:stretch>
            <a:fillRect/>
          </a:stretch>
        </p:blipFill>
        <p:spPr>
          <a:xfrm>
            <a:off x="7221672" y="2333840"/>
            <a:ext cx="4206605" cy="3828620"/>
          </a:xfrm>
          <a:prstGeom prst="rect">
            <a:avLst/>
          </a:prstGeom>
        </p:spPr>
      </p:pic>
    </p:spTree>
    <p:extLst>
      <p:ext uri="{BB962C8B-B14F-4D97-AF65-F5344CB8AC3E}">
        <p14:creationId xmlns:p14="http://schemas.microsoft.com/office/powerpoint/2010/main" val="3507289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2" name="Rectangle 140">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54B77A-F742-4551-8F54-1548A0F0A2E4}"/>
              </a:ext>
            </a:extLst>
          </p:cNvPr>
          <p:cNvSpPr>
            <a:spLocks noGrp="1"/>
          </p:cNvSpPr>
          <p:nvPr>
            <p:ph type="title"/>
          </p:nvPr>
        </p:nvSpPr>
        <p:spPr>
          <a:xfrm>
            <a:off x="1000452" y="1610024"/>
            <a:ext cx="3058621" cy="1457002"/>
          </a:xfrm>
        </p:spPr>
        <p:txBody>
          <a:bodyPr vert="horz" lIns="91440" tIns="45720" rIns="91440" bIns="45720" rtlCol="0" anchor="b">
            <a:normAutofit/>
          </a:bodyPr>
          <a:lstStyle/>
          <a:p>
            <a:r>
              <a:rPr lang="en-US" sz="4000" kern="1200">
                <a:latin typeface="+mj-lt"/>
                <a:ea typeface="+mj-ea"/>
                <a:cs typeface="+mj-cs"/>
              </a:rPr>
              <a:t>Hydrogen Peroxide</a:t>
            </a:r>
          </a:p>
        </p:txBody>
      </p:sp>
      <p:grpSp>
        <p:nvGrpSpPr>
          <p:cNvPr id="3083" name="Group 142">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144"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3084"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3080" name="Content Placeholder 3079">
            <a:extLst>
              <a:ext uri="{FF2B5EF4-FFF2-40B4-BE49-F238E27FC236}">
                <a16:creationId xmlns:a16="http://schemas.microsoft.com/office/drawing/2014/main" id="{0C97FA8D-9766-4402-97BC-27E8F5DA2244}"/>
              </a:ext>
            </a:extLst>
          </p:cNvPr>
          <p:cNvSpPr>
            <a:spLocks noGrp="1"/>
          </p:cNvSpPr>
          <p:nvPr>
            <p:ph idx="1"/>
          </p:nvPr>
        </p:nvSpPr>
        <p:spPr>
          <a:xfrm>
            <a:off x="1000450" y="3067026"/>
            <a:ext cx="3058623" cy="3272324"/>
          </a:xfrm>
        </p:spPr>
        <p:txBody>
          <a:bodyPr anchor="t">
            <a:normAutofit/>
          </a:bodyPr>
          <a:lstStyle/>
          <a:p>
            <a:endParaRPr lang="en-US" sz="2000"/>
          </a:p>
        </p:txBody>
      </p:sp>
      <p:pic>
        <p:nvPicPr>
          <p:cNvPr id="3076" name="Picture 4">
            <a:extLst>
              <a:ext uri="{FF2B5EF4-FFF2-40B4-BE49-F238E27FC236}">
                <a16:creationId xmlns:a16="http://schemas.microsoft.com/office/drawing/2014/main" id="{78496A04-2359-49F5-A427-DEE37C2030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622" r="26295" b="29671"/>
          <a:stretch/>
        </p:blipFill>
        <p:spPr bwMode="auto">
          <a:xfrm>
            <a:off x="1901" y="-81611"/>
            <a:ext cx="7037816" cy="427592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5F7E40D5-022A-4865-AD10-432611B979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37" r="26299" b="38037"/>
          <a:stretch/>
        </p:blipFill>
        <p:spPr bwMode="auto">
          <a:xfrm>
            <a:off x="5516874" y="2739224"/>
            <a:ext cx="6776596" cy="4118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580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0" name="Rectangle 70">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3" descr="image001">
            <a:extLst>
              <a:ext uri="{FF2B5EF4-FFF2-40B4-BE49-F238E27FC236}">
                <a16:creationId xmlns:a16="http://schemas.microsoft.com/office/drawing/2014/main" id="{92F5D893-A935-4CFD-BC64-BE030CFF6EB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858" r="-1" b="32923"/>
          <a:stretch/>
        </p:blipFill>
        <p:spPr bwMode="auto">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73" name="Freeform: Shape 72">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Freeform: Shape 74">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E19806E-104B-44D1-BEBB-1E46E1FF80BC}"/>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Now What?</a:t>
            </a:r>
          </a:p>
        </p:txBody>
      </p:sp>
      <p:sp>
        <p:nvSpPr>
          <p:cNvPr id="77" name="Rectangle 7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2880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2FF32CCDDAA4E4E8A9ED2F52005804C" ma:contentTypeVersion="12" ma:contentTypeDescription="Create a new document." ma:contentTypeScope="" ma:versionID="a5411c0327f26a4e03f9af4cffb8bcff">
  <xsd:schema xmlns:xsd="http://www.w3.org/2001/XMLSchema" xmlns:xs="http://www.w3.org/2001/XMLSchema" xmlns:p="http://schemas.microsoft.com/office/2006/metadata/properties" xmlns:ns2="80d3e2df-7f79-4598-9438-dafe6f6e0810" xmlns:ns3="ada82834-1458-4ac4-a067-c76f7b3b8682" targetNamespace="http://schemas.microsoft.com/office/2006/metadata/properties" ma:root="true" ma:fieldsID="b06b4830242b441024d7e2d1171dcb55" ns2:_="" ns3:_="">
    <xsd:import namespace="80d3e2df-7f79-4598-9438-dafe6f6e0810"/>
    <xsd:import namespace="ada82834-1458-4ac4-a067-c76f7b3b868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d3e2df-7f79-4598-9438-dafe6f6e081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da82834-1458-4ac4-a067-c76f7b3b868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FF2D6BC-FB4C-45C6-A4F5-430D9246D728}"/>
</file>

<file path=customXml/itemProps2.xml><?xml version="1.0" encoding="utf-8"?>
<ds:datastoreItem xmlns:ds="http://schemas.openxmlformats.org/officeDocument/2006/customXml" ds:itemID="{870B8730-B333-4353-9DAE-26A8A5B63810}"/>
</file>

<file path=customXml/itemProps3.xml><?xml version="1.0" encoding="utf-8"?>
<ds:datastoreItem xmlns:ds="http://schemas.openxmlformats.org/officeDocument/2006/customXml" ds:itemID="{B1E8029F-A23B-42C7-BAC8-DE94A3173F1B}"/>
</file>

<file path=docProps/app.xml><?xml version="1.0" encoding="utf-8"?>
<Properties xmlns="http://schemas.openxmlformats.org/officeDocument/2006/extended-properties" xmlns:vt="http://schemas.openxmlformats.org/officeDocument/2006/docPropsVTypes">
  <TotalTime>1296</TotalTime>
  <Words>446</Words>
  <Application>Microsoft Office PowerPoint</Application>
  <PresentationFormat>Widescreen</PresentationFormat>
  <Paragraphs>75</Paragraphs>
  <Slides>33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Arial</vt:lpstr>
      <vt:lpstr>Calibri</vt:lpstr>
      <vt:lpstr>Calibri Light</vt:lpstr>
      <vt:lpstr>Segoe UI</vt:lpstr>
      <vt:lpstr>Times New Roman</vt:lpstr>
      <vt:lpstr>Office Theme</vt:lpstr>
      <vt:lpstr>Quincy Alum Application</vt:lpstr>
      <vt:lpstr>Background Information</vt:lpstr>
      <vt:lpstr>Background Information</vt:lpstr>
      <vt:lpstr>Carlson Trophic State Index</vt:lpstr>
      <vt:lpstr>BMPs</vt:lpstr>
      <vt:lpstr>August 2019</vt:lpstr>
      <vt:lpstr>Hydrogen Peroxide Treatment</vt:lpstr>
      <vt:lpstr>Hydrogen Peroxide</vt:lpstr>
      <vt:lpstr>Now What?</vt:lpstr>
      <vt:lpstr>Purple Bacteria</vt:lpstr>
      <vt:lpstr>Purple Sulfur Bacteria</vt:lpstr>
      <vt:lpstr>New Plan</vt:lpstr>
      <vt:lpstr>Timing is Everything</vt:lpstr>
      <vt:lpstr>Combo Treatment</vt:lpstr>
      <vt:lpstr>Phosphorus Analysis</vt:lpstr>
      <vt:lpstr>PowerPoint Presentation</vt:lpstr>
      <vt:lpstr>PowerPoint Presentation</vt:lpstr>
      <vt:lpstr>Alum Permit</vt:lpstr>
      <vt:lpstr>PowerPoint Presentation</vt:lpstr>
      <vt:lpstr>Alum </vt:lpstr>
      <vt:lpstr>PowerPoint Presentation</vt:lpstr>
      <vt:lpstr>PowerPoint Presentation</vt:lpstr>
      <vt:lpstr>PowerPoint Presentation</vt:lpstr>
      <vt:lpstr>PowerPoint Presentation</vt:lpstr>
      <vt:lpstr>PowerPoint Presentation</vt:lpstr>
      <vt:lpstr>PowerPoint Presentation</vt:lpstr>
      <vt:lpstr>TSI - before</vt:lpstr>
      <vt:lpstr>TSI - After</vt:lpstr>
      <vt:lpstr>Chlorophyll a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Quincy Alum Application</dc:title>
  <dc:creator>Scaggiari, Sherry</dc:creator>
  <cp:lastModifiedBy>Scaggiari, Sherry</cp:lastModifiedBy>
  <cp:revision>3</cp:revision>
  <dcterms:created xsi:type="dcterms:W3CDTF">2021-07-28T21:41:38Z</dcterms:created>
  <dcterms:modified xsi:type="dcterms:W3CDTF">2021-12-10T14:55:16Z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0x01010002FF32CCDDAA4E4E8A9ED2F52005804C</vt:lpwstr>
  </property>
</Properties>
</file>