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67" r:id="rId4"/>
    <p:sldId id="259" r:id="rId5"/>
    <p:sldId id="257" r:id="rId6"/>
    <p:sldId id="256" r:id="rId7"/>
    <p:sldId id="258" r:id="rId8"/>
    <p:sldId id="264" r:id="rId9"/>
    <p:sldId id="261" r:id="rId10"/>
    <p:sldId id="266" r:id="rId11"/>
    <p:sldId id="262" r:id="rId12"/>
    <p:sldId id="263" r:id="rId13"/>
    <p:sldId id="265" r:id="rId14"/>
    <p:sldId id="268" r:id="rId15"/>
    <p:sldId id="260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e Kunugi" userId="S::jkunugi@brwncald.com::e13cf7b8-7d44-4867-8b80-3695a9a882be" providerId="AD" clId="Web-{0C1C8829-8BFF-207F-7B33-906593AFDDE6}"/>
    <pc:docChg chg="mod">
      <pc:chgData name="Jake Kunugi" userId="S::jkunugi@brwncald.com::e13cf7b8-7d44-4867-8b80-3695a9a882be" providerId="AD" clId="Web-{0C1C8829-8BFF-207F-7B33-906593AFDDE6}" dt="2022-10-05T19:08:08.933" v="0" actId="33475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36F0-2C4B-AA2A-1DE5-256B7E422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2C264-C7B9-F8A9-0CF7-6A796C364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49744-DD96-2518-7704-4CE15FC3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B2B0-C5DE-476E-AE7D-44FC75053BA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9E788-D6D4-5E99-E3CE-5B1542C60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22553-8DCB-EF13-F255-3A3408BB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1F7D-8926-417A-830E-BE19393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4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B272-B494-1E48-2FB6-038F778B0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06F75-840D-A42A-16DC-35DB26A2A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1FA08-CB85-55C5-B471-1EFDC1214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B2B0-C5DE-476E-AE7D-44FC75053BA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4D511-E667-33EE-D127-85C27B43A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6C849-DB2A-DFA9-CB84-6B8A66420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1F7D-8926-417A-830E-BE19393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3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4F9110-B0A2-98AC-7A9C-B631AFCBE7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00988-8AAB-5D4F-DF0D-490FA3BDA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37287-3F39-723C-5DE5-3DEBF6E6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B2B0-C5DE-476E-AE7D-44FC75053BA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9147C-CECE-06F8-F661-E52F344D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34C71-7203-86CF-C188-56E892D22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1F7D-8926-417A-830E-BE19393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8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61ED-5C05-B991-CB86-DBF86DAC7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7C7B-170B-05E9-7D7C-0B470000D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3B121-5379-B0E2-4BFB-49E45C95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B2B0-C5DE-476E-AE7D-44FC75053BA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EFD31-F2A9-1B87-84C3-39CF52786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F7A15-125D-1D5D-B5B0-2ED8F3D9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1F7D-8926-417A-830E-BE19393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9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789D-8B16-22FF-177B-5F98E054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CA5F6-7986-8AF2-3EA6-963A947F6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BBE30-955C-5DAD-BA43-8CF425B8D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B2B0-C5DE-476E-AE7D-44FC75053BA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B1F49-352C-E803-10AB-652EF6AB9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58075-E7C4-366E-C47A-B63F701B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1F7D-8926-417A-830E-BE19393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19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E8EE-6F54-F52A-019A-17EA62107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0CAA2-D9AE-A155-82D0-F36AB6934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3C231-7B2B-4D24-9D7B-6BAB2C0AB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2826C-AB3F-45D2-CA37-3B481193D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B2B0-C5DE-476E-AE7D-44FC75053BA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6B360-D03F-45E3-D46C-C5B1966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A8015-F4A0-70CB-5F4A-AA088074B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1F7D-8926-417A-830E-BE19393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4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1A74-01AC-3B82-7773-90008A23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0EEDE-50E7-A9BF-C0A3-77F8ED1A3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92C84-5B9D-CC4E-2CC2-1EC3DB8D4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B8E5F-0CC4-79BA-EA4D-D00808CD5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DDFCE6-6A8C-3BDE-5669-FB264470E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C4AE1-1FA8-CCA7-AC7B-2BF46F027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B2B0-C5DE-476E-AE7D-44FC75053BA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AC9AA5-4FA9-30E2-6581-D069957E4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F129C3-03E8-830D-0FFF-FADC661BD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1F7D-8926-417A-830E-BE19393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067CC-E533-4691-8CE8-485110D39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8206E2-BB56-6BD6-BEB9-7EBADB96D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B2B0-C5DE-476E-AE7D-44FC75053BA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AE2C-4B44-9C1D-013C-6856DCAAE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04BAA-1EA0-4E5D-687F-1F4CEFB20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1F7D-8926-417A-830E-BE19393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76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ED67D7-ECA4-03C4-5DFC-85DA0549F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B2B0-C5DE-476E-AE7D-44FC75053BA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F74C51-3CA3-2002-A76B-21AC36A75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9E870-8047-DA7E-3E77-8E22591A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1F7D-8926-417A-830E-BE19393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5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D0545-7A07-EE85-58B0-BC36AFAE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ED124-DDCB-E0B6-0164-3B620B6A9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6F1DD-A850-7852-24BE-89BEC7BA8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66190-F3B8-DE6E-7280-974E7EDE9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B2B0-C5DE-476E-AE7D-44FC75053BA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125ED-F509-F395-346D-819D3527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448A9-4B30-4781-67EA-FC7BAEEEE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1F7D-8926-417A-830E-BE19393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5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4664-2107-D803-8499-E2DC3459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717A6E-B53F-1B4E-7A63-DFD079D31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065E5-45BC-61EA-A82D-E68A3BBAD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97E08-E044-B97C-7E73-55CBFE43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B2B0-C5DE-476E-AE7D-44FC75053BA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9C9CF-5696-A8DC-6AAC-71086120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A843-854E-099B-5FB0-009A85825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1F7D-8926-417A-830E-BE19393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1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F4E43-0BF7-DA48-6715-3C32194F0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05BD5-ACC8-A29A-7C12-9395293B3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702A6-A4FA-6F18-BC26-3CDB9A3CDC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5B2B0-C5DE-476E-AE7D-44FC75053BA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2503D-3542-EED7-8239-23B2B21FC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7320E-C253-ECC4-090B-EFB92B1D4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91F7D-8926-417A-830E-BE19393DB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9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26" Type="http://schemas.openxmlformats.org/officeDocument/2006/relationships/image" Target="../media/image36.jpeg"/><Relationship Id="rId3" Type="http://schemas.microsoft.com/office/2007/relationships/hdphoto" Target="../media/hdphoto8.wdp"/><Relationship Id="rId21" Type="http://schemas.openxmlformats.org/officeDocument/2006/relationships/image" Target="../media/image3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3.png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29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3.wdp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7029BD-1E46-023C-1BAF-0FCC8A015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6852" y="1468437"/>
            <a:ext cx="10018295" cy="3416383"/>
          </a:xfrm>
          <a:ln w="28575">
            <a:solidFill>
              <a:srgbClr val="FF0000"/>
            </a:solidFill>
          </a:ln>
        </p:spPr>
        <p:txBody>
          <a:bodyPr anchor="ctr" anchorCtr="0">
            <a:normAutofit/>
          </a:bodyPr>
          <a:lstStyle/>
          <a:p>
            <a:r>
              <a:rPr lang="en-US" sz="6000" u="sng" dirty="0"/>
              <a:t>92%</a:t>
            </a:r>
            <a:r>
              <a:rPr lang="en-US" dirty="0"/>
              <a:t> Phosphorus Loading Reduction to Barr Lake to meet pH/DO TMDL</a:t>
            </a:r>
          </a:p>
          <a:p>
            <a:endParaRPr lang="en-US" dirty="0"/>
          </a:p>
          <a:p>
            <a:r>
              <a:rPr lang="en-US" sz="6500" u="sng" dirty="0"/>
              <a:t>98+% </a:t>
            </a:r>
            <a:r>
              <a:rPr lang="en-US" dirty="0"/>
              <a:t>Phosphorus Loading Reduction to meet Nutrient Standards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EAF3B-9FF0-3D2E-27DC-69BCD5CAF077}"/>
              </a:ext>
            </a:extLst>
          </p:cNvPr>
          <p:cNvSpPr txBox="1"/>
          <p:nvPr/>
        </p:nvSpPr>
        <p:spPr>
          <a:xfrm>
            <a:off x="4484660" y="2776518"/>
            <a:ext cx="3543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100 µg/L TP Summer Maximum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060CAD-F203-58D5-36EE-D282BF588828}"/>
              </a:ext>
            </a:extLst>
          </p:cNvPr>
          <p:cNvSpPr txBox="1"/>
          <p:nvPr/>
        </p:nvSpPr>
        <p:spPr>
          <a:xfrm>
            <a:off x="4568943" y="4284654"/>
            <a:ext cx="3374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~ 36 µg/L TP Summer Average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1FA565-36A8-8D2D-98DB-2530DF859993}"/>
              </a:ext>
            </a:extLst>
          </p:cNvPr>
          <p:cNvCxnSpPr/>
          <p:nvPr/>
        </p:nvCxnSpPr>
        <p:spPr>
          <a:xfrm>
            <a:off x="2799344" y="3264568"/>
            <a:ext cx="6593305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diamond" w="med" len="med"/>
            <a:tailEnd type="diamond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2227CD4-60AF-5DE4-389D-30174167ACDD}"/>
              </a:ext>
            </a:extLst>
          </p:cNvPr>
          <p:cNvSpPr txBox="1"/>
          <p:nvPr/>
        </p:nvSpPr>
        <p:spPr>
          <a:xfrm>
            <a:off x="3689983" y="5389563"/>
            <a:ext cx="5292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376 µg/L TP – Barr Lake Summer Average (2022)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175A8-9E65-F3E6-7B0B-3ECD94CB864B}"/>
              </a:ext>
            </a:extLst>
          </p:cNvPr>
          <p:cNvSpPr txBox="1"/>
          <p:nvPr/>
        </p:nvSpPr>
        <p:spPr>
          <a:xfrm>
            <a:off x="3391024" y="614342"/>
            <a:ext cx="5890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547 µg/L TP – Barr Lake Summer Average (2003-2007)</a:t>
            </a:r>
          </a:p>
        </p:txBody>
      </p:sp>
    </p:spTree>
    <p:extLst>
      <p:ext uri="{BB962C8B-B14F-4D97-AF65-F5344CB8AC3E}">
        <p14:creationId xmlns:p14="http://schemas.microsoft.com/office/powerpoint/2010/main" val="2567036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018DD4F-1924-C7D2-1555-846FFEAE84B5}"/>
              </a:ext>
            </a:extLst>
          </p:cNvPr>
          <p:cNvSpPr txBox="1"/>
          <p:nvPr/>
        </p:nvSpPr>
        <p:spPr>
          <a:xfrm>
            <a:off x="7305075" y="1340688"/>
            <a:ext cx="505565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Highlights</a:t>
            </a:r>
            <a:endParaRPr lang="en-US" sz="2400" dirty="0"/>
          </a:p>
          <a:p>
            <a:endParaRPr lang="en-US" dirty="0"/>
          </a:p>
          <a:p>
            <a:r>
              <a:rPr lang="en-US" dirty="0"/>
              <a:t>Average Turf </a:t>
            </a:r>
            <a:r>
              <a:rPr lang="en-US" dirty="0" err="1"/>
              <a:t>coverag</a:t>
            </a:r>
            <a:r>
              <a:rPr lang="en-US" dirty="0"/>
              <a:t> - 19%</a:t>
            </a:r>
          </a:p>
          <a:p>
            <a:endParaRPr lang="en-US" dirty="0"/>
          </a:p>
          <a:p>
            <a:r>
              <a:rPr lang="en-US" dirty="0"/>
              <a:t>LIRF – 32-82% of summer baseflows are from watered lawns (Aditi Bhaskar, 2021)</a:t>
            </a:r>
          </a:p>
          <a:p>
            <a:endParaRPr lang="en-US" dirty="0"/>
          </a:p>
          <a:p>
            <a:r>
              <a:rPr lang="en-US" dirty="0"/>
              <a:t>38% of lawn fertilizers available have P</a:t>
            </a:r>
          </a:p>
          <a:p>
            <a:endParaRPr lang="en-US" dirty="0"/>
          </a:p>
          <a:p>
            <a:r>
              <a:rPr lang="en-US" dirty="0"/>
              <a:t>26 Coalition Members</a:t>
            </a:r>
          </a:p>
          <a:p>
            <a:endParaRPr lang="en-US" dirty="0"/>
          </a:p>
          <a:p>
            <a:r>
              <a:rPr lang="en-US" dirty="0"/>
              <a:t>Water 22’ Campaign Efforts</a:t>
            </a:r>
          </a:p>
          <a:p>
            <a:endParaRPr lang="en-US" dirty="0"/>
          </a:p>
          <a:p>
            <a:r>
              <a:rPr lang="en-US" dirty="0"/>
              <a:t>Coors Field uses P-free </a:t>
            </a:r>
            <a:r>
              <a:rPr lang="en-US" dirty="0" err="1"/>
              <a:t>fertizers</a:t>
            </a:r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A053AEE-73D6-3F96-C963-849B7A44C2CF}"/>
              </a:ext>
            </a:extLst>
          </p:cNvPr>
          <p:cNvGrpSpPr/>
          <p:nvPr/>
        </p:nvGrpSpPr>
        <p:grpSpPr>
          <a:xfrm>
            <a:off x="204282" y="1425102"/>
            <a:ext cx="6828817" cy="4007796"/>
            <a:chOff x="214009" y="2315184"/>
            <a:chExt cx="6828817" cy="400779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F5D99F3-7697-13A2-78C6-352CF0B29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513" y="3672681"/>
              <a:ext cx="1672995" cy="11374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AAC1BBA-B62C-F7D4-5113-CBFD4A4A5FC3}"/>
                </a:ext>
              </a:extLst>
            </p:cNvPr>
            <p:cNvGrpSpPr/>
            <p:nvPr/>
          </p:nvGrpSpPr>
          <p:grpSpPr>
            <a:xfrm>
              <a:off x="379379" y="2393004"/>
              <a:ext cx="6498076" cy="3793713"/>
              <a:chOff x="941407" y="1355996"/>
              <a:chExt cx="10230282" cy="4830722"/>
            </a:xfrm>
          </p:grpSpPr>
          <p:pic>
            <p:nvPicPr>
              <p:cNvPr id="27" name="Picture 26" descr="Text&#10;&#10;Description automatically generated">
                <a:extLst>
                  <a:ext uri="{FF2B5EF4-FFF2-40B4-BE49-F238E27FC236}">
                    <a16:creationId xmlns:a16="http://schemas.microsoft.com/office/drawing/2014/main" id="{52FE6964-BBCD-DE3C-9AFB-DEDBFF425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7187" y="1627852"/>
                <a:ext cx="1295220" cy="421020"/>
              </a:xfrm>
              <a:prstGeom prst="rect">
                <a:avLst/>
              </a:prstGeom>
            </p:spPr>
          </p:pic>
          <p:pic>
            <p:nvPicPr>
              <p:cNvPr id="28" name="Picture 27" descr="Logo&#10;&#10;Description automatically generated">
                <a:extLst>
                  <a:ext uri="{FF2B5EF4-FFF2-40B4-BE49-F238E27FC236}">
                    <a16:creationId xmlns:a16="http://schemas.microsoft.com/office/drawing/2014/main" id="{AC1390A4-E4A7-9171-96F4-75920DAF4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17276" y="1355996"/>
                <a:ext cx="891275" cy="480348"/>
              </a:xfrm>
              <a:prstGeom prst="rect">
                <a:avLst/>
              </a:prstGeom>
            </p:spPr>
          </p:pic>
          <p:pic>
            <p:nvPicPr>
              <p:cNvPr id="29" name="Picture 28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C9FDD07-C80F-75D0-2576-D3C6AA09B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1461" y="5177670"/>
                <a:ext cx="1360583" cy="958927"/>
              </a:xfrm>
              <a:prstGeom prst="rect">
                <a:avLst/>
              </a:prstGeom>
            </p:spPr>
          </p:pic>
          <p:pic>
            <p:nvPicPr>
              <p:cNvPr id="30" name="Picture 29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C685385B-2635-D0EF-F112-C7CDABCEE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13385" y="2483146"/>
                <a:ext cx="755191" cy="958926"/>
              </a:xfrm>
              <a:prstGeom prst="rect">
                <a:avLst/>
              </a:prstGeom>
            </p:spPr>
          </p:pic>
          <p:pic>
            <p:nvPicPr>
              <p:cNvPr id="31" name="Picture 30" descr="A bear standing on a tree&#10;&#10;Description automatically generated with low confidence">
                <a:extLst>
                  <a:ext uri="{FF2B5EF4-FFF2-40B4-BE49-F238E27FC236}">
                    <a16:creationId xmlns:a16="http://schemas.microsoft.com/office/drawing/2014/main" id="{DEEC16ED-BA00-4DA9-A3D0-41DECD197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3661" y="5442837"/>
                <a:ext cx="1368028" cy="743881"/>
              </a:xfrm>
              <a:prstGeom prst="rect">
                <a:avLst/>
              </a:prstGeom>
            </p:spPr>
          </p:pic>
          <p:pic>
            <p:nvPicPr>
              <p:cNvPr id="32" name="Picture 31" descr="A picture containing text, outdoor, sign&#10;&#10;Description automatically generated">
                <a:extLst>
                  <a:ext uri="{FF2B5EF4-FFF2-40B4-BE49-F238E27FC236}">
                    <a16:creationId xmlns:a16="http://schemas.microsoft.com/office/drawing/2014/main" id="{B2BB9257-4A51-3201-0F77-3A5BA92AE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68000" y="4134391"/>
                <a:ext cx="852383" cy="1146984"/>
              </a:xfrm>
              <a:prstGeom prst="rect">
                <a:avLst/>
              </a:prstGeom>
            </p:spPr>
          </p:pic>
          <p:pic>
            <p:nvPicPr>
              <p:cNvPr id="33" name="Picture 3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C4BD45C-6461-E062-3E16-D1C353E3D5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28311" y="2620431"/>
                <a:ext cx="1038794" cy="573810"/>
              </a:xfrm>
              <a:prstGeom prst="rect">
                <a:avLst/>
              </a:prstGeom>
            </p:spPr>
          </p:pic>
          <p:pic>
            <p:nvPicPr>
              <p:cNvPr id="34" name="Picture 33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29D9FB22-C28B-5C99-FC3D-CFEB55C92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59645" y="1514279"/>
                <a:ext cx="1764477" cy="361967"/>
              </a:xfrm>
              <a:prstGeom prst="rect">
                <a:avLst/>
              </a:prstGeom>
            </p:spPr>
          </p:pic>
          <p:pic>
            <p:nvPicPr>
              <p:cNvPr id="35" name="Picture 34" descr="Text&#10;&#10;Description automatically generated">
                <a:extLst>
                  <a:ext uri="{FF2B5EF4-FFF2-40B4-BE49-F238E27FC236}">
                    <a16:creationId xmlns:a16="http://schemas.microsoft.com/office/drawing/2014/main" id="{2ED8527E-72F5-7E2F-A40D-7EF16C9DE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92981" y="1443581"/>
                <a:ext cx="1896210" cy="824439"/>
              </a:xfrm>
              <a:prstGeom prst="rect">
                <a:avLst/>
              </a:prstGeom>
            </p:spPr>
          </p:pic>
          <p:pic>
            <p:nvPicPr>
              <p:cNvPr id="36" name="Picture 35" descr="Text, logo&#10;&#10;Description automatically generated">
                <a:extLst>
                  <a:ext uri="{FF2B5EF4-FFF2-40B4-BE49-F238E27FC236}">
                    <a16:creationId xmlns:a16="http://schemas.microsoft.com/office/drawing/2014/main" id="{22B1CC5D-F9B8-5282-286E-F7AAA3A2D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2792" y="3304759"/>
                <a:ext cx="1982534" cy="650570"/>
              </a:xfrm>
              <a:prstGeom prst="rect">
                <a:avLst/>
              </a:prstGeom>
            </p:spPr>
          </p:pic>
          <p:pic>
            <p:nvPicPr>
              <p:cNvPr id="37" name="Picture 36" descr="A close-up of a logo&#10;&#10;Description automatically generated with low confidence">
                <a:extLst>
                  <a:ext uri="{FF2B5EF4-FFF2-40B4-BE49-F238E27FC236}">
                    <a16:creationId xmlns:a16="http://schemas.microsoft.com/office/drawing/2014/main" id="{14434921-EDF0-5A49-1887-A3ACB32DD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3620" y="2348329"/>
                <a:ext cx="705962" cy="705962"/>
              </a:xfrm>
              <a:prstGeom prst="rect">
                <a:avLst/>
              </a:prstGeom>
            </p:spPr>
          </p:pic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3920F06-7D20-4A57-D10E-58D49BA73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5683" y="4803502"/>
                <a:ext cx="1377351" cy="545977"/>
              </a:xfrm>
              <a:prstGeom prst="rect">
                <a:avLst/>
              </a:prstGeom>
            </p:spPr>
          </p:pic>
          <p:pic>
            <p:nvPicPr>
              <p:cNvPr id="39" name="Picture 38" descr="Text&#10;&#10;Description automatically generated with medium confidence">
                <a:extLst>
                  <a:ext uri="{FF2B5EF4-FFF2-40B4-BE49-F238E27FC236}">
                    <a16:creationId xmlns:a16="http://schemas.microsoft.com/office/drawing/2014/main" id="{9BF76602-F9F5-327A-54E0-737CED564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1407" y="4377207"/>
                <a:ext cx="1386780" cy="491436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43E549BE-F79C-8686-3411-17D9112D2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73503" y="5764656"/>
                <a:ext cx="2959512" cy="326231"/>
              </a:xfrm>
              <a:prstGeom prst="rect">
                <a:avLst/>
              </a:prstGeom>
            </p:spPr>
          </p:pic>
          <p:pic>
            <p:nvPicPr>
              <p:cNvPr id="41" name="Picture 4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7B687030-3132-B192-5189-C388CEBD3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2362" y="2096565"/>
                <a:ext cx="1101149" cy="473729"/>
              </a:xfrm>
              <a:prstGeom prst="rect">
                <a:avLst/>
              </a:prstGeom>
            </p:spPr>
          </p:pic>
          <p:pic>
            <p:nvPicPr>
              <p:cNvPr id="42" name="Picture 41" descr="Logo&#10;&#10;Description automatically generated">
                <a:extLst>
                  <a:ext uri="{FF2B5EF4-FFF2-40B4-BE49-F238E27FC236}">
                    <a16:creationId xmlns:a16="http://schemas.microsoft.com/office/drawing/2014/main" id="{78A70A80-D883-E1D2-38C5-89267EBA2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30196" y="4682555"/>
                <a:ext cx="671085" cy="971376"/>
              </a:xfrm>
              <a:prstGeom prst="rect">
                <a:avLst/>
              </a:prstGeom>
            </p:spPr>
          </p:pic>
          <p:pic>
            <p:nvPicPr>
              <p:cNvPr id="43" name="Picture 42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351F4530-2E11-E82D-A53B-F7489166B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76083" y="5524861"/>
                <a:ext cx="1484771" cy="573517"/>
              </a:xfrm>
              <a:prstGeom prst="rect">
                <a:avLst/>
              </a:prstGeom>
            </p:spPr>
          </p:pic>
          <p:pic>
            <p:nvPicPr>
              <p:cNvPr id="44" name="Picture 43" descr="Diagram, venn diagram&#10;&#10;Description automatically generated">
                <a:extLst>
                  <a:ext uri="{FF2B5EF4-FFF2-40B4-BE49-F238E27FC236}">
                    <a16:creationId xmlns:a16="http://schemas.microsoft.com/office/drawing/2014/main" id="{B615E2A8-D69B-84D8-E5A8-A929C4CC6F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49085" y="1483859"/>
                <a:ext cx="756227" cy="743881"/>
              </a:xfrm>
              <a:prstGeom prst="rect">
                <a:avLst/>
              </a:prstGeom>
            </p:spPr>
          </p:pic>
          <p:pic>
            <p:nvPicPr>
              <p:cNvPr id="59" name="Picture 58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147A58B2-4FD7-AC1A-2512-0E143780F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51928" y="4228750"/>
                <a:ext cx="1002069" cy="906093"/>
              </a:xfrm>
              <a:prstGeom prst="rect">
                <a:avLst/>
              </a:prstGeom>
            </p:spPr>
          </p:pic>
          <p:pic>
            <p:nvPicPr>
              <p:cNvPr id="60" name="Picture 59" descr="Arrow&#10;&#10;Description automatically generated with medium confidence">
                <a:extLst>
                  <a:ext uri="{FF2B5EF4-FFF2-40B4-BE49-F238E27FC236}">
                    <a16:creationId xmlns:a16="http://schemas.microsoft.com/office/drawing/2014/main" id="{474DF360-5BF2-DCCD-4352-4F71FB591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81461" y="2845507"/>
                <a:ext cx="1342955" cy="974490"/>
              </a:xfrm>
              <a:prstGeom prst="rect">
                <a:avLst/>
              </a:prstGeom>
            </p:spPr>
          </p:pic>
          <p:pic>
            <p:nvPicPr>
              <p:cNvPr id="61" name="Picture 2" descr="South Metro Land Conservancy">
                <a:extLst>
                  <a:ext uri="{FF2B5EF4-FFF2-40B4-BE49-F238E27FC236}">
                    <a16:creationId xmlns:a16="http://schemas.microsoft.com/office/drawing/2014/main" id="{7CD658DE-71AC-BDEF-EA6F-4297E19AA3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77733" y="3392272"/>
                <a:ext cx="1739951" cy="440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61" descr="Logo&#10;&#10;Description automatically generated">
                <a:extLst>
                  <a:ext uri="{FF2B5EF4-FFF2-40B4-BE49-F238E27FC236}">
                    <a16:creationId xmlns:a16="http://schemas.microsoft.com/office/drawing/2014/main" id="{D7EE4A73-2AC2-6151-CC03-A9A22E3DC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9123" y="2191532"/>
                <a:ext cx="941460" cy="562052"/>
              </a:xfrm>
              <a:prstGeom prst="rect">
                <a:avLst/>
              </a:prstGeom>
            </p:spPr>
          </p:pic>
          <p:pic>
            <p:nvPicPr>
              <p:cNvPr id="63" name="Picture 62" descr="A drawing of a house&#10;&#10;Description automatically generated with medium confidence">
                <a:extLst>
                  <a:ext uri="{FF2B5EF4-FFF2-40B4-BE49-F238E27FC236}">
                    <a16:creationId xmlns:a16="http://schemas.microsoft.com/office/drawing/2014/main" id="{623BE3EF-0D4B-A3E5-FECB-9F4B8CFC1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447" y="2007112"/>
                <a:ext cx="817237" cy="659062"/>
              </a:xfrm>
              <a:prstGeom prst="rect">
                <a:avLst/>
              </a:prstGeom>
            </p:spPr>
          </p:pic>
          <p:pic>
            <p:nvPicPr>
              <p:cNvPr id="64" name="Picture 2" descr="Denver Water logo">
                <a:extLst>
                  <a:ext uri="{FF2B5EF4-FFF2-40B4-BE49-F238E27FC236}">
                    <a16:creationId xmlns:a16="http://schemas.microsoft.com/office/drawing/2014/main" id="{AC3FEB05-78FE-2379-5120-AE89ACD271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7489" y="5177615"/>
                <a:ext cx="2348791" cy="424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64" descr="Shape, logo&#10;&#10;Description automatically generated">
                <a:extLst>
                  <a:ext uri="{FF2B5EF4-FFF2-40B4-BE49-F238E27FC236}">
                    <a16:creationId xmlns:a16="http://schemas.microsoft.com/office/drawing/2014/main" id="{7CA439A8-DBE6-8590-7A8C-508A93BF6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34061" y="4139856"/>
                <a:ext cx="867883" cy="905329"/>
              </a:xfrm>
              <a:prstGeom prst="rect">
                <a:avLst/>
              </a:prstGeom>
            </p:spPr>
          </p:pic>
          <p:pic>
            <p:nvPicPr>
              <p:cNvPr id="66" name="Picture 65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1E9B47CF-4FC1-2C2B-4242-83C8FFAFB5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/>
              <a:srcRect r="3377" b="3473"/>
              <a:stretch/>
            </p:blipFill>
            <p:spPr>
              <a:xfrm>
                <a:off x="7533207" y="3654944"/>
                <a:ext cx="959885" cy="958927"/>
              </a:xfrm>
              <a:prstGeom prst="rect">
                <a:avLst/>
              </a:prstGeom>
            </p:spPr>
          </p:pic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CCAC7F5-12C4-B087-274D-3C07FCE61A93}"/>
                </a:ext>
              </a:extLst>
            </p:cNvPr>
            <p:cNvSpPr/>
            <p:nvPr/>
          </p:nvSpPr>
          <p:spPr>
            <a:xfrm>
              <a:off x="214009" y="2315184"/>
              <a:ext cx="6828817" cy="400779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715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EDB575-4E5C-8C68-45D6-7C219F1223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867" y="428625"/>
            <a:ext cx="5391433" cy="44237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BF55012-737E-B3F0-6879-B0E10850A922}"/>
              </a:ext>
            </a:extLst>
          </p:cNvPr>
          <p:cNvGrpSpPr/>
          <p:nvPr/>
        </p:nvGrpSpPr>
        <p:grpSpPr>
          <a:xfrm>
            <a:off x="6275366" y="1639571"/>
            <a:ext cx="5327718" cy="4423741"/>
            <a:chOff x="6323945" y="525379"/>
            <a:chExt cx="5172719" cy="4070685"/>
          </a:xfrm>
        </p:grpSpPr>
        <p:pic>
          <p:nvPicPr>
            <p:cNvPr id="4" name="Picture 10" descr="Buy Pet Chicken Diapers Duckling Diapers Goose Chothes at affordable prices  — free shipping, real reviews with photos — Joom">
              <a:extLst>
                <a:ext uri="{FF2B5EF4-FFF2-40B4-BE49-F238E27FC236}">
                  <a16:creationId xmlns:a16="http://schemas.microsoft.com/office/drawing/2014/main" id="{0177463B-5D66-3A68-D61A-1AC9B1991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51" b="93878" l="3580" r="97375">
                          <a14:foregroundMark x1="8592" y1="28345" x2="8592" y2="28345"/>
                          <a14:foregroundMark x1="3580" y1="29705" x2="3580" y2="29705"/>
                          <a14:foregroundMark x1="8592" y1="27211" x2="8592" y2="27211"/>
                          <a14:foregroundMark x1="92363" y1="69161" x2="92363" y2="69161"/>
                          <a14:foregroundMark x1="97375" y1="68934" x2="97375" y2="68934"/>
                          <a14:foregroundMark x1="51074" y1="90930" x2="51074" y2="90930"/>
                          <a14:foregroundMark x1="37470" y1="93878" x2="37470" y2="93878"/>
                          <a14:foregroundMark x1="34368" y1="88209" x2="34368" y2="88209"/>
                          <a14:foregroundMark x1="7399" y1="26757" x2="7399" y2="26757"/>
                          <a14:foregroundMark x1="7399" y1="27438" x2="7399" y2="27438"/>
                          <a14:foregroundMark x1="8831" y1="26757" x2="8831" y2="26757"/>
                          <a14:foregroundMark x1="6921" y1="27664" x2="6921" y2="27664"/>
                          <a14:backgroundMark x1="60143" y1="22676" x2="60143" y2="22676"/>
                          <a14:backgroundMark x1="14797" y1="75057" x2="14797" y2="75057"/>
                          <a14:backgroundMark x1="7399" y1="54649" x2="7399" y2="54649"/>
                          <a14:backgroundMark x1="73747" y1="23129" x2="73747" y2="23129"/>
                          <a14:backgroundMark x1="6683" y1="27664" x2="6683" y2="27664"/>
                          <a14:backgroundMark x1="8592" y1="27664" x2="8592" y2="27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4025" y="1933073"/>
              <a:ext cx="2473943" cy="24739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ow nappies? Udder nonsense! farmer puts diapers on his animals | Cow,  Animals, Diaper animals">
              <a:extLst>
                <a:ext uri="{FF2B5EF4-FFF2-40B4-BE49-F238E27FC236}">
                  <a16:creationId xmlns:a16="http://schemas.microsoft.com/office/drawing/2014/main" id="{A3F726E8-650D-7A69-75F2-2F1588994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562" y="2908635"/>
              <a:ext cx="2830238" cy="16874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Pet Chicken Duck Diaper Small Medium &amp; Large  Nappy/Nappie  image 1">
              <a:extLst>
                <a:ext uri="{FF2B5EF4-FFF2-40B4-BE49-F238E27FC236}">
                  <a16:creationId xmlns:a16="http://schemas.microsoft.com/office/drawing/2014/main" id="{804ABA9E-AB5C-B33D-27FA-FAA74A3D5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3811" y="705853"/>
              <a:ext cx="1662853" cy="22178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7 DIY Dog Diaper Ideas: Homemade Puppy Diapers for Messes!">
              <a:extLst>
                <a:ext uri="{FF2B5EF4-FFF2-40B4-BE49-F238E27FC236}">
                  <a16:creationId xmlns:a16="http://schemas.microsoft.com/office/drawing/2014/main" id="{4D1774A3-B7F5-F70B-36C3-960BF01E5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3945" y="525379"/>
              <a:ext cx="2838604" cy="17365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4953C00-A175-ACCB-452B-72A784D3991C}"/>
              </a:ext>
            </a:extLst>
          </p:cNvPr>
          <p:cNvSpPr txBox="1"/>
          <p:nvPr/>
        </p:nvSpPr>
        <p:spPr>
          <a:xfrm>
            <a:off x="513348" y="4483034"/>
            <a:ext cx="191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(Minnesota Study)</a:t>
            </a:r>
          </a:p>
        </p:txBody>
      </p:sp>
    </p:spTree>
    <p:extLst>
      <p:ext uri="{BB962C8B-B14F-4D97-AF65-F5344CB8AC3E}">
        <p14:creationId xmlns:p14="http://schemas.microsoft.com/office/powerpoint/2010/main" val="64435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953C00-A175-ACCB-452B-72A784D3991C}"/>
              </a:ext>
            </a:extLst>
          </p:cNvPr>
          <p:cNvSpPr txBox="1"/>
          <p:nvPr/>
        </p:nvSpPr>
        <p:spPr>
          <a:xfrm>
            <a:off x="152401" y="428625"/>
            <a:ext cx="3934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Street Sweeping is the Future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C0B647-CBB4-95B7-E2FB-E58D4B8039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128" y="561483"/>
            <a:ext cx="3093893" cy="226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E1B38E-F6B8-6A88-FA0E-0B0CD52AC0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094" y="4346245"/>
            <a:ext cx="2921349" cy="208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7FA8E3-FB7B-599B-C097-BD4852913A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920" y="4549885"/>
            <a:ext cx="2617674" cy="187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69BA4-E206-4B99-7F9D-32FE4CDDF1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169" y="3241633"/>
            <a:ext cx="3199843" cy="2616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road with grass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E721B8A7-0360-9726-9BD2-79D65391862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1555" y="659457"/>
            <a:ext cx="2266951" cy="3141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icture containing text, road, truck, tree&#10;&#10;Description automatically generated">
            <a:extLst>
              <a:ext uri="{FF2B5EF4-FFF2-40B4-BE49-F238E27FC236}">
                <a16:creationId xmlns:a16="http://schemas.microsoft.com/office/drawing/2014/main" id="{A6C71980-2481-AEBA-0448-6D1C53EBA2A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77" y="1483840"/>
            <a:ext cx="3025141" cy="226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093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DA5AB884-8E3E-0C45-D50D-0B1055B8E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376" y="1423334"/>
            <a:ext cx="5348443" cy="4011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3A798C-5F6A-8E4D-7FB8-6286F7279DBF}"/>
              </a:ext>
            </a:extLst>
          </p:cNvPr>
          <p:cNvSpPr txBox="1"/>
          <p:nvPr/>
        </p:nvSpPr>
        <p:spPr>
          <a:xfrm>
            <a:off x="3918879" y="2191906"/>
            <a:ext cx="3277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Thanks for your time</a:t>
            </a:r>
          </a:p>
        </p:txBody>
      </p:sp>
    </p:spTree>
    <p:extLst>
      <p:ext uri="{BB962C8B-B14F-4D97-AF65-F5344CB8AC3E}">
        <p14:creationId xmlns:p14="http://schemas.microsoft.com/office/powerpoint/2010/main" val="1195843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all&#10;&#10;Description automatically generated">
            <a:extLst>
              <a:ext uri="{FF2B5EF4-FFF2-40B4-BE49-F238E27FC236}">
                <a16:creationId xmlns:a16="http://schemas.microsoft.com/office/drawing/2014/main" id="{7EB4B35B-D569-57C3-473D-A6A4007D86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34631" y="278796"/>
            <a:ext cx="5443658" cy="608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5ACBB-6E0C-6BFD-6EC2-EFB8BF560C27}"/>
              </a:ext>
            </a:extLst>
          </p:cNvPr>
          <p:cNvSpPr txBox="1"/>
          <p:nvPr/>
        </p:nvSpPr>
        <p:spPr>
          <a:xfrm>
            <a:off x="7210925" y="1120675"/>
            <a:ext cx="477252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Since 2014</a:t>
            </a:r>
            <a:endParaRPr lang="en-US" sz="3600" dirty="0"/>
          </a:p>
          <a:p>
            <a:endParaRPr lang="en-US" sz="2400" dirty="0"/>
          </a:p>
          <a:p>
            <a:r>
              <a:rPr lang="en-US" sz="2800" dirty="0"/>
              <a:t>8,880 carp removed</a:t>
            </a:r>
          </a:p>
          <a:p>
            <a:r>
              <a:rPr lang="en-US" sz="2800" dirty="0"/>
              <a:t>73,300 pounds of carp</a:t>
            </a:r>
          </a:p>
          <a:p>
            <a:r>
              <a:rPr lang="en-US" sz="2800" dirty="0"/>
              <a:t>211 pounds of org-P</a:t>
            </a:r>
          </a:p>
          <a:p>
            <a:r>
              <a:rPr lang="en-US" sz="2800" dirty="0"/>
              <a:t>2,000+ pounds of P prevented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558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ntainer, plastic, indoor, food&#10;&#10;Description automatically generated">
            <a:extLst>
              <a:ext uri="{FF2B5EF4-FFF2-40B4-BE49-F238E27FC236}">
                <a16:creationId xmlns:a16="http://schemas.microsoft.com/office/drawing/2014/main" id="{A0C8A46D-189A-E8C1-3B04-ED41B013E5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663" y="291465"/>
            <a:ext cx="8606673" cy="627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9061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fish&#10;&#10;Description automatically generated with medium confidence">
            <a:extLst>
              <a:ext uri="{FF2B5EF4-FFF2-40B4-BE49-F238E27FC236}">
                <a16:creationId xmlns:a16="http://schemas.microsoft.com/office/drawing/2014/main" id="{1F78863D-8AF0-71F7-5305-7ED7795A2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67"/>
          <a:stretch/>
        </p:blipFill>
        <p:spPr>
          <a:xfrm>
            <a:off x="7580097" y="3061793"/>
            <a:ext cx="3390558" cy="336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person holding a large fish on a beach&#10;&#10;Description automatically generated with medium confidence">
            <a:extLst>
              <a:ext uri="{FF2B5EF4-FFF2-40B4-BE49-F238E27FC236}">
                <a16:creationId xmlns:a16="http://schemas.microsoft.com/office/drawing/2014/main" id="{7DD00177-7A8D-3D50-ECD5-C63C5BA8D9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947" y="283630"/>
            <a:ext cx="3533776" cy="613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person holding a fish on a beach&#10;&#10;Description automatically generated">
            <a:extLst>
              <a:ext uri="{FF2B5EF4-FFF2-40B4-BE49-F238E27FC236}">
                <a16:creationId xmlns:a16="http://schemas.microsoft.com/office/drawing/2014/main" id="{E9E40408-9173-B3E5-A583-CEEE8D0D24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110" y="371619"/>
            <a:ext cx="4110533" cy="231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32A317-51C9-B11C-706F-87A31F0E9255}"/>
              </a:ext>
            </a:extLst>
          </p:cNvPr>
          <p:cNvSpPr txBox="1"/>
          <p:nvPr/>
        </p:nvSpPr>
        <p:spPr>
          <a:xfrm>
            <a:off x="4762797" y="2951946"/>
            <a:ext cx="2666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Carp Hugging Program</a:t>
            </a:r>
          </a:p>
        </p:txBody>
      </p:sp>
    </p:spTree>
    <p:extLst>
      <p:ext uri="{BB962C8B-B14F-4D97-AF65-F5344CB8AC3E}">
        <p14:creationId xmlns:p14="http://schemas.microsoft.com/office/powerpoint/2010/main" val="4274902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ird, bird of prey, hawk&#10;&#10;Description automatically generated">
            <a:extLst>
              <a:ext uri="{FF2B5EF4-FFF2-40B4-BE49-F238E27FC236}">
                <a16:creationId xmlns:a16="http://schemas.microsoft.com/office/drawing/2014/main" id="{9E32E772-5741-2C51-8738-544EF017D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56" y="329446"/>
            <a:ext cx="6809213" cy="6199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74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rson, people, group&#10;&#10;Description automatically generated">
            <a:extLst>
              <a:ext uri="{FF2B5EF4-FFF2-40B4-BE49-F238E27FC236}">
                <a16:creationId xmlns:a16="http://schemas.microsoft.com/office/drawing/2014/main" id="{F7506F8F-61E1-C035-BA4B-D96AC99EAD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304" y="938463"/>
            <a:ext cx="5935579" cy="4451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FEFBF39-7A20-3B3F-24E6-862DC13F6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9253" y="4788770"/>
            <a:ext cx="3535680" cy="69342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Lawn Fertilizers</a:t>
            </a:r>
          </a:p>
        </p:txBody>
      </p:sp>
    </p:spTree>
    <p:extLst>
      <p:ext uri="{BB962C8B-B14F-4D97-AF65-F5344CB8AC3E}">
        <p14:creationId xmlns:p14="http://schemas.microsoft.com/office/powerpoint/2010/main" val="3002424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illboard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19C3700B-2C33-9FBE-5D82-87DBA2199C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725" y="756285"/>
            <a:ext cx="8972550" cy="534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Bloomington city council to consider new law protecting homeless  encampments in parks – The B Square">
            <a:extLst>
              <a:ext uri="{FF2B5EF4-FFF2-40B4-BE49-F238E27FC236}">
                <a16:creationId xmlns:a16="http://schemas.microsoft.com/office/drawing/2014/main" id="{ED6220F0-DF74-3C52-8BF7-9BF19BACA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93706" l="6173" r="89815">
                        <a14:foregroundMark x1="35802" y1="69930" x2="35802" y2="69930"/>
                        <a14:foregroundMark x1="50926" y1="72727" x2="50926" y2="72727"/>
                        <a14:foregroundMark x1="51543" y1="53846" x2="51543" y2="53846"/>
                        <a14:foregroundMark x1="66975" y1="75524" x2="66975" y2="75524"/>
                        <a14:foregroundMark x1="81173" y1="71329" x2="81173" y2="71329"/>
                        <a14:foregroundMark x1="86111" y1="76923" x2="86111" y2="76923"/>
                        <a14:foregroundMark x1="33642" y1="75524" x2="33642" y2="75524"/>
                        <a14:foregroundMark x1="24383" y1="79021" x2="24383" y2="79021"/>
                        <a14:foregroundMark x1="16358" y1="86014" x2="16358" y2="86014"/>
                        <a14:foregroundMark x1="11728" y1="86014" x2="11728" y2="86014"/>
                        <a14:foregroundMark x1="14506" y1="60839" x2="14506" y2="60839"/>
                        <a14:foregroundMark x1="17593" y1="69231" x2="17593" y2="69231"/>
                        <a14:foregroundMark x1="11420" y1="72727" x2="11420" y2="72727"/>
                        <a14:foregroundMark x1="10494" y1="74825" x2="10494" y2="74825"/>
                        <a14:foregroundMark x1="6173" y1="86014" x2="6173" y2="86014"/>
                        <a14:foregroundMark x1="6790" y1="93706" x2="6790" y2="93706"/>
                        <a14:foregroundMark x1="34259" y1="93007" x2="34259" y2="93007"/>
                        <a14:foregroundMark x1="70988" y1="83217" x2="70988" y2="83217"/>
                        <a14:foregroundMark x1="83025" y1="81818" x2="83025" y2="81818"/>
                        <a14:foregroundMark x1="56790" y1="89510" x2="56790" y2="89510"/>
                        <a14:foregroundMark x1="52469" y1="89510" x2="52469" y2="89510"/>
                        <a14:foregroundMark x1="42593" y1="88811" x2="42593" y2="88811"/>
                        <a14:foregroundMark x1="88580" y1="80420" x2="88580" y2="8042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10977">
            <a:off x="1753589" y="3717366"/>
            <a:ext cx="1493091" cy="6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457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6F4CE6-E7DD-D3EB-6A73-DB28A3816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7" t="23149" r="9895" b="7721"/>
          <a:stretch/>
        </p:blipFill>
        <p:spPr>
          <a:xfrm>
            <a:off x="358937" y="1223009"/>
            <a:ext cx="11236163" cy="5398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A7D907-D492-56A4-7E86-3DBE2523E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21" y="597070"/>
            <a:ext cx="1777666" cy="625939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108DD1-5944-C0E5-F76D-7BA4A993F915}"/>
              </a:ext>
            </a:extLst>
          </p:cNvPr>
          <p:cNvSpPr/>
          <p:nvPr/>
        </p:nvSpPr>
        <p:spPr>
          <a:xfrm>
            <a:off x="6633410" y="1295200"/>
            <a:ext cx="1660396" cy="3441032"/>
          </a:xfrm>
          <a:custGeom>
            <a:avLst/>
            <a:gdLst>
              <a:gd name="connsiteX0" fmla="*/ 1628274 w 1660396"/>
              <a:gd name="connsiteY0" fmla="*/ 304800 h 3441032"/>
              <a:gd name="connsiteX1" fmla="*/ 1652337 w 1660396"/>
              <a:gd name="connsiteY1" fmla="*/ 344906 h 3441032"/>
              <a:gd name="connsiteX2" fmla="*/ 1660358 w 1660396"/>
              <a:gd name="connsiteY2" fmla="*/ 376990 h 3441032"/>
              <a:gd name="connsiteX3" fmla="*/ 1652337 w 1660396"/>
              <a:gd name="connsiteY3" fmla="*/ 569495 h 3441032"/>
              <a:gd name="connsiteX4" fmla="*/ 1612232 w 1660396"/>
              <a:gd name="connsiteY4" fmla="*/ 617622 h 3441032"/>
              <a:gd name="connsiteX5" fmla="*/ 1588169 w 1660396"/>
              <a:gd name="connsiteY5" fmla="*/ 665748 h 3441032"/>
              <a:gd name="connsiteX6" fmla="*/ 1572127 w 1660396"/>
              <a:gd name="connsiteY6" fmla="*/ 697832 h 3441032"/>
              <a:gd name="connsiteX7" fmla="*/ 1548064 w 1660396"/>
              <a:gd name="connsiteY7" fmla="*/ 737937 h 3441032"/>
              <a:gd name="connsiteX8" fmla="*/ 1532021 w 1660396"/>
              <a:gd name="connsiteY8" fmla="*/ 866274 h 3441032"/>
              <a:gd name="connsiteX9" fmla="*/ 1540043 w 1660396"/>
              <a:gd name="connsiteY9" fmla="*/ 978569 h 3441032"/>
              <a:gd name="connsiteX10" fmla="*/ 1532021 w 1660396"/>
              <a:gd name="connsiteY10" fmla="*/ 1122948 h 3441032"/>
              <a:gd name="connsiteX11" fmla="*/ 1515979 w 1660396"/>
              <a:gd name="connsiteY11" fmla="*/ 1163053 h 3441032"/>
              <a:gd name="connsiteX12" fmla="*/ 1467853 w 1660396"/>
              <a:gd name="connsiteY12" fmla="*/ 1427748 h 3441032"/>
              <a:gd name="connsiteX13" fmla="*/ 1467853 w 1660396"/>
              <a:gd name="connsiteY13" fmla="*/ 1644316 h 3441032"/>
              <a:gd name="connsiteX14" fmla="*/ 1411706 w 1660396"/>
              <a:gd name="connsiteY14" fmla="*/ 1844843 h 3441032"/>
              <a:gd name="connsiteX15" fmla="*/ 1435769 w 1660396"/>
              <a:gd name="connsiteY15" fmla="*/ 2141622 h 3441032"/>
              <a:gd name="connsiteX16" fmla="*/ 1443790 w 1660396"/>
              <a:gd name="connsiteY16" fmla="*/ 2165685 h 3441032"/>
              <a:gd name="connsiteX17" fmla="*/ 1451811 w 1660396"/>
              <a:gd name="connsiteY17" fmla="*/ 2213811 h 3441032"/>
              <a:gd name="connsiteX18" fmla="*/ 1467853 w 1660396"/>
              <a:gd name="connsiteY18" fmla="*/ 2374232 h 3441032"/>
              <a:gd name="connsiteX19" fmla="*/ 1475874 w 1660396"/>
              <a:gd name="connsiteY19" fmla="*/ 2438400 h 3441032"/>
              <a:gd name="connsiteX20" fmla="*/ 1491916 w 1660396"/>
              <a:gd name="connsiteY20" fmla="*/ 2470485 h 3441032"/>
              <a:gd name="connsiteX21" fmla="*/ 1515979 w 1660396"/>
              <a:gd name="connsiteY21" fmla="*/ 2486527 h 3441032"/>
              <a:gd name="connsiteX22" fmla="*/ 1540043 w 1660396"/>
              <a:gd name="connsiteY22" fmla="*/ 2510590 h 3441032"/>
              <a:gd name="connsiteX23" fmla="*/ 1564106 w 1660396"/>
              <a:gd name="connsiteY23" fmla="*/ 2550695 h 3441032"/>
              <a:gd name="connsiteX24" fmla="*/ 1580148 w 1660396"/>
              <a:gd name="connsiteY24" fmla="*/ 2574758 h 3441032"/>
              <a:gd name="connsiteX25" fmla="*/ 1572127 w 1660396"/>
              <a:gd name="connsiteY25" fmla="*/ 2903622 h 3441032"/>
              <a:gd name="connsiteX26" fmla="*/ 1548064 w 1660396"/>
              <a:gd name="connsiteY26" fmla="*/ 2935706 h 3441032"/>
              <a:gd name="connsiteX27" fmla="*/ 1491916 w 1660396"/>
              <a:gd name="connsiteY27" fmla="*/ 3015916 h 3441032"/>
              <a:gd name="connsiteX28" fmla="*/ 1227221 w 1660396"/>
              <a:gd name="connsiteY28" fmla="*/ 2999874 h 3441032"/>
              <a:gd name="connsiteX29" fmla="*/ 1203158 w 1660396"/>
              <a:gd name="connsiteY29" fmla="*/ 2975811 h 3441032"/>
              <a:gd name="connsiteX30" fmla="*/ 1138990 w 1660396"/>
              <a:gd name="connsiteY30" fmla="*/ 2927685 h 3441032"/>
              <a:gd name="connsiteX31" fmla="*/ 1122948 w 1660396"/>
              <a:gd name="connsiteY31" fmla="*/ 2903622 h 3441032"/>
              <a:gd name="connsiteX32" fmla="*/ 1098885 w 1660396"/>
              <a:gd name="connsiteY32" fmla="*/ 2887579 h 3441032"/>
              <a:gd name="connsiteX33" fmla="*/ 1042737 w 1660396"/>
              <a:gd name="connsiteY33" fmla="*/ 2839453 h 3441032"/>
              <a:gd name="connsiteX34" fmla="*/ 962527 w 1660396"/>
              <a:gd name="connsiteY34" fmla="*/ 2807369 h 3441032"/>
              <a:gd name="connsiteX35" fmla="*/ 826169 w 1660396"/>
              <a:gd name="connsiteY35" fmla="*/ 2847474 h 3441032"/>
              <a:gd name="connsiteX36" fmla="*/ 802106 w 1660396"/>
              <a:gd name="connsiteY36" fmla="*/ 2871537 h 3441032"/>
              <a:gd name="connsiteX37" fmla="*/ 842211 w 1660396"/>
              <a:gd name="connsiteY37" fmla="*/ 2895600 h 3441032"/>
              <a:gd name="connsiteX38" fmla="*/ 858253 w 1660396"/>
              <a:gd name="connsiteY38" fmla="*/ 2943727 h 3441032"/>
              <a:gd name="connsiteX39" fmla="*/ 818148 w 1660396"/>
              <a:gd name="connsiteY39" fmla="*/ 3088106 h 3441032"/>
              <a:gd name="connsiteX40" fmla="*/ 802106 w 1660396"/>
              <a:gd name="connsiteY40" fmla="*/ 3280611 h 3441032"/>
              <a:gd name="connsiteX41" fmla="*/ 794085 w 1660396"/>
              <a:gd name="connsiteY41" fmla="*/ 3344779 h 3441032"/>
              <a:gd name="connsiteX42" fmla="*/ 713874 w 1660396"/>
              <a:gd name="connsiteY42" fmla="*/ 3441032 h 3441032"/>
              <a:gd name="connsiteX43" fmla="*/ 561474 w 1660396"/>
              <a:gd name="connsiteY43" fmla="*/ 3433011 h 3441032"/>
              <a:gd name="connsiteX44" fmla="*/ 441158 w 1660396"/>
              <a:gd name="connsiteY44" fmla="*/ 3408948 h 3441032"/>
              <a:gd name="connsiteX45" fmla="*/ 417095 w 1660396"/>
              <a:gd name="connsiteY45" fmla="*/ 3392906 h 3441032"/>
              <a:gd name="connsiteX46" fmla="*/ 360948 w 1660396"/>
              <a:gd name="connsiteY46" fmla="*/ 3336758 h 3441032"/>
              <a:gd name="connsiteX47" fmla="*/ 336885 w 1660396"/>
              <a:gd name="connsiteY47" fmla="*/ 3320716 h 3441032"/>
              <a:gd name="connsiteX48" fmla="*/ 280737 w 1660396"/>
              <a:gd name="connsiteY48" fmla="*/ 3264569 h 3441032"/>
              <a:gd name="connsiteX49" fmla="*/ 256674 w 1660396"/>
              <a:gd name="connsiteY49" fmla="*/ 3240506 h 3441032"/>
              <a:gd name="connsiteX50" fmla="*/ 248653 w 1660396"/>
              <a:gd name="connsiteY50" fmla="*/ 3216443 h 3441032"/>
              <a:gd name="connsiteX51" fmla="*/ 104274 w 1660396"/>
              <a:gd name="connsiteY51" fmla="*/ 3192379 h 3441032"/>
              <a:gd name="connsiteX52" fmla="*/ 8021 w 1660396"/>
              <a:gd name="connsiteY52" fmla="*/ 3152274 h 3441032"/>
              <a:gd name="connsiteX53" fmla="*/ 0 w 1660396"/>
              <a:gd name="connsiteY53" fmla="*/ 3112169 h 3441032"/>
              <a:gd name="connsiteX54" fmla="*/ 40106 w 1660396"/>
              <a:gd name="connsiteY54" fmla="*/ 3048000 h 3441032"/>
              <a:gd name="connsiteX55" fmla="*/ 120316 w 1660396"/>
              <a:gd name="connsiteY55" fmla="*/ 3007895 h 3441032"/>
              <a:gd name="connsiteX56" fmla="*/ 168443 w 1660396"/>
              <a:gd name="connsiteY56" fmla="*/ 2959769 h 3441032"/>
              <a:gd name="connsiteX57" fmla="*/ 192506 w 1660396"/>
              <a:gd name="connsiteY57" fmla="*/ 2935706 h 3441032"/>
              <a:gd name="connsiteX58" fmla="*/ 216569 w 1660396"/>
              <a:gd name="connsiteY58" fmla="*/ 2895600 h 3441032"/>
              <a:gd name="connsiteX59" fmla="*/ 224590 w 1660396"/>
              <a:gd name="connsiteY59" fmla="*/ 2871537 h 3441032"/>
              <a:gd name="connsiteX60" fmla="*/ 200527 w 1660396"/>
              <a:gd name="connsiteY60" fmla="*/ 2847474 h 3441032"/>
              <a:gd name="connsiteX61" fmla="*/ 152400 w 1660396"/>
              <a:gd name="connsiteY61" fmla="*/ 2791327 h 3441032"/>
              <a:gd name="connsiteX62" fmla="*/ 136358 w 1660396"/>
              <a:gd name="connsiteY62" fmla="*/ 2751222 h 3441032"/>
              <a:gd name="connsiteX63" fmla="*/ 120316 w 1660396"/>
              <a:gd name="connsiteY63" fmla="*/ 2486527 h 3441032"/>
              <a:gd name="connsiteX64" fmla="*/ 144379 w 1660396"/>
              <a:gd name="connsiteY64" fmla="*/ 2438400 h 3441032"/>
              <a:gd name="connsiteX65" fmla="*/ 208548 w 1660396"/>
              <a:gd name="connsiteY65" fmla="*/ 2382253 h 3441032"/>
              <a:gd name="connsiteX66" fmla="*/ 256674 w 1660396"/>
              <a:gd name="connsiteY66" fmla="*/ 2326106 h 3441032"/>
              <a:gd name="connsiteX67" fmla="*/ 280737 w 1660396"/>
              <a:gd name="connsiteY67" fmla="*/ 2318085 h 3441032"/>
              <a:gd name="connsiteX68" fmla="*/ 328864 w 1660396"/>
              <a:gd name="connsiteY68" fmla="*/ 2261937 h 3441032"/>
              <a:gd name="connsiteX69" fmla="*/ 425116 w 1660396"/>
              <a:gd name="connsiteY69" fmla="*/ 2157664 h 3441032"/>
              <a:gd name="connsiteX70" fmla="*/ 401053 w 1660396"/>
              <a:gd name="connsiteY70" fmla="*/ 2093495 h 3441032"/>
              <a:gd name="connsiteX71" fmla="*/ 256674 w 1660396"/>
              <a:gd name="connsiteY71" fmla="*/ 2069432 h 3441032"/>
              <a:gd name="connsiteX72" fmla="*/ 224590 w 1660396"/>
              <a:gd name="connsiteY72" fmla="*/ 2061411 h 3441032"/>
              <a:gd name="connsiteX73" fmla="*/ 200527 w 1660396"/>
              <a:gd name="connsiteY73" fmla="*/ 2053390 h 3441032"/>
              <a:gd name="connsiteX74" fmla="*/ 120316 w 1660396"/>
              <a:gd name="connsiteY74" fmla="*/ 2037348 h 3441032"/>
              <a:gd name="connsiteX75" fmla="*/ 88232 w 1660396"/>
              <a:gd name="connsiteY75" fmla="*/ 2029327 h 3441032"/>
              <a:gd name="connsiteX76" fmla="*/ 64169 w 1660396"/>
              <a:gd name="connsiteY76" fmla="*/ 2005264 h 3441032"/>
              <a:gd name="connsiteX77" fmla="*/ 96253 w 1660396"/>
              <a:gd name="connsiteY77" fmla="*/ 1997243 h 3441032"/>
              <a:gd name="connsiteX78" fmla="*/ 144379 w 1660396"/>
              <a:gd name="connsiteY78" fmla="*/ 1989222 h 3441032"/>
              <a:gd name="connsiteX79" fmla="*/ 208548 w 1660396"/>
              <a:gd name="connsiteY79" fmla="*/ 1973179 h 3441032"/>
              <a:gd name="connsiteX80" fmla="*/ 232611 w 1660396"/>
              <a:gd name="connsiteY80" fmla="*/ 1965158 h 3441032"/>
              <a:gd name="connsiteX81" fmla="*/ 256674 w 1660396"/>
              <a:gd name="connsiteY81" fmla="*/ 1949116 h 3441032"/>
              <a:gd name="connsiteX82" fmla="*/ 393032 w 1660396"/>
              <a:gd name="connsiteY82" fmla="*/ 1941095 h 3441032"/>
              <a:gd name="connsiteX83" fmla="*/ 409074 w 1660396"/>
              <a:gd name="connsiteY83" fmla="*/ 1900990 h 3441032"/>
              <a:gd name="connsiteX84" fmla="*/ 425116 w 1660396"/>
              <a:gd name="connsiteY84" fmla="*/ 1812758 h 3441032"/>
              <a:gd name="connsiteX85" fmla="*/ 465221 w 1660396"/>
              <a:gd name="connsiteY85" fmla="*/ 1748590 h 3441032"/>
              <a:gd name="connsiteX86" fmla="*/ 489285 w 1660396"/>
              <a:gd name="connsiteY86" fmla="*/ 1724527 h 3441032"/>
              <a:gd name="connsiteX87" fmla="*/ 569495 w 1660396"/>
              <a:gd name="connsiteY87" fmla="*/ 1684422 h 3441032"/>
              <a:gd name="connsiteX88" fmla="*/ 593558 w 1660396"/>
              <a:gd name="connsiteY88" fmla="*/ 1660358 h 3441032"/>
              <a:gd name="connsiteX89" fmla="*/ 633664 w 1660396"/>
              <a:gd name="connsiteY89" fmla="*/ 1628274 h 3441032"/>
              <a:gd name="connsiteX90" fmla="*/ 657727 w 1660396"/>
              <a:gd name="connsiteY90" fmla="*/ 1596190 h 3441032"/>
              <a:gd name="connsiteX91" fmla="*/ 673769 w 1660396"/>
              <a:gd name="connsiteY91" fmla="*/ 1507958 h 3441032"/>
              <a:gd name="connsiteX92" fmla="*/ 681790 w 1660396"/>
              <a:gd name="connsiteY92" fmla="*/ 1475874 h 3441032"/>
              <a:gd name="connsiteX93" fmla="*/ 753979 w 1660396"/>
              <a:gd name="connsiteY93" fmla="*/ 1395664 h 3441032"/>
              <a:gd name="connsiteX94" fmla="*/ 778043 w 1660396"/>
              <a:gd name="connsiteY94" fmla="*/ 1371600 h 3441032"/>
              <a:gd name="connsiteX95" fmla="*/ 802106 w 1660396"/>
              <a:gd name="connsiteY95" fmla="*/ 1347537 h 3441032"/>
              <a:gd name="connsiteX96" fmla="*/ 834190 w 1660396"/>
              <a:gd name="connsiteY96" fmla="*/ 1307432 h 3441032"/>
              <a:gd name="connsiteX97" fmla="*/ 858253 w 1660396"/>
              <a:gd name="connsiteY97" fmla="*/ 1283369 h 3441032"/>
              <a:gd name="connsiteX98" fmla="*/ 906379 w 1660396"/>
              <a:gd name="connsiteY98" fmla="*/ 1219200 h 3441032"/>
              <a:gd name="connsiteX99" fmla="*/ 954506 w 1660396"/>
              <a:gd name="connsiteY99" fmla="*/ 1147011 h 3441032"/>
              <a:gd name="connsiteX100" fmla="*/ 970548 w 1660396"/>
              <a:gd name="connsiteY100" fmla="*/ 1098885 h 3441032"/>
              <a:gd name="connsiteX101" fmla="*/ 962527 w 1660396"/>
              <a:gd name="connsiteY101" fmla="*/ 1058779 h 3441032"/>
              <a:gd name="connsiteX102" fmla="*/ 930443 w 1660396"/>
              <a:gd name="connsiteY102" fmla="*/ 994611 h 3441032"/>
              <a:gd name="connsiteX103" fmla="*/ 946485 w 1660396"/>
              <a:gd name="connsiteY103" fmla="*/ 946485 h 3441032"/>
              <a:gd name="connsiteX104" fmla="*/ 954506 w 1660396"/>
              <a:gd name="connsiteY104" fmla="*/ 922422 h 3441032"/>
              <a:gd name="connsiteX105" fmla="*/ 1034716 w 1660396"/>
              <a:gd name="connsiteY105" fmla="*/ 834190 h 3441032"/>
              <a:gd name="connsiteX106" fmla="*/ 1050758 w 1660396"/>
              <a:gd name="connsiteY106" fmla="*/ 786064 h 3441032"/>
              <a:gd name="connsiteX107" fmla="*/ 1058779 w 1660396"/>
              <a:gd name="connsiteY107" fmla="*/ 729916 h 3441032"/>
              <a:gd name="connsiteX108" fmla="*/ 1066800 w 1660396"/>
              <a:gd name="connsiteY108" fmla="*/ 681790 h 3441032"/>
              <a:gd name="connsiteX109" fmla="*/ 1074821 w 1660396"/>
              <a:gd name="connsiteY109" fmla="*/ 657727 h 3441032"/>
              <a:gd name="connsiteX110" fmla="*/ 1066800 w 1660396"/>
              <a:gd name="connsiteY110" fmla="*/ 473243 h 3441032"/>
              <a:gd name="connsiteX111" fmla="*/ 1018674 w 1660396"/>
              <a:gd name="connsiteY111" fmla="*/ 409074 h 3441032"/>
              <a:gd name="connsiteX112" fmla="*/ 1010653 w 1660396"/>
              <a:gd name="connsiteY112" fmla="*/ 304800 h 3441032"/>
              <a:gd name="connsiteX113" fmla="*/ 1026695 w 1660396"/>
              <a:gd name="connsiteY113" fmla="*/ 272716 h 3441032"/>
              <a:gd name="connsiteX114" fmla="*/ 1034716 w 1660396"/>
              <a:gd name="connsiteY114" fmla="*/ 248653 h 3441032"/>
              <a:gd name="connsiteX115" fmla="*/ 1058779 w 1660396"/>
              <a:gd name="connsiteY115" fmla="*/ 232611 h 3441032"/>
              <a:gd name="connsiteX116" fmla="*/ 1098885 w 1660396"/>
              <a:gd name="connsiteY116" fmla="*/ 200527 h 3441032"/>
              <a:gd name="connsiteX117" fmla="*/ 1163053 w 1660396"/>
              <a:gd name="connsiteY117" fmla="*/ 136358 h 3441032"/>
              <a:gd name="connsiteX118" fmla="*/ 1227221 w 1660396"/>
              <a:gd name="connsiteY118" fmla="*/ 96253 h 3441032"/>
              <a:gd name="connsiteX119" fmla="*/ 1275348 w 1660396"/>
              <a:gd name="connsiteY119" fmla="*/ 56148 h 3441032"/>
              <a:gd name="connsiteX120" fmla="*/ 1331495 w 1660396"/>
              <a:gd name="connsiteY120" fmla="*/ 40106 h 3441032"/>
              <a:gd name="connsiteX121" fmla="*/ 1379621 w 1660396"/>
              <a:gd name="connsiteY121" fmla="*/ 24064 h 3441032"/>
              <a:gd name="connsiteX122" fmla="*/ 1403685 w 1660396"/>
              <a:gd name="connsiteY122" fmla="*/ 16043 h 3441032"/>
              <a:gd name="connsiteX123" fmla="*/ 1427748 w 1660396"/>
              <a:gd name="connsiteY123" fmla="*/ 8022 h 3441032"/>
              <a:gd name="connsiteX124" fmla="*/ 1475874 w 1660396"/>
              <a:gd name="connsiteY124" fmla="*/ 0 h 3441032"/>
              <a:gd name="connsiteX125" fmla="*/ 1564106 w 1660396"/>
              <a:gd name="connsiteY125" fmla="*/ 80211 h 3441032"/>
              <a:gd name="connsiteX126" fmla="*/ 1580148 w 1660396"/>
              <a:gd name="connsiteY126" fmla="*/ 112295 h 3441032"/>
              <a:gd name="connsiteX127" fmla="*/ 1596190 w 1660396"/>
              <a:gd name="connsiteY127" fmla="*/ 136358 h 3441032"/>
              <a:gd name="connsiteX128" fmla="*/ 1612232 w 1660396"/>
              <a:gd name="connsiteY128" fmla="*/ 200527 h 3441032"/>
              <a:gd name="connsiteX129" fmla="*/ 1628274 w 1660396"/>
              <a:gd name="connsiteY129" fmla="*/ 304800 h 3441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660396" h="3441032">
                <a:moveTo>
                  <a:pt x="1628274" y="304800"/>
                </a:moveTo>
                <a:cubicBezTo>
                  <a:pt x="1636295" y="318169"/>
                  <a:pt x="1646005" y="330659"/>
                  <a:pt x="1652337" y="344906"/>
                </a:cubicBezTo>
                <a:cubicBezTo>
                  <a:pt x="1656814" y="354980"/>
                  <a:pt x="1660358" y="365966"/>
                  <a:pt x="1660358" y="376990"/>
                </a:cubicBezTo>
                <a:cubicBezTo>
                  <a:pt x="1660358" y="441214"/>
                  <a:pt x="1661420" y="505916"/>
                  <a:pt x="1652337" y="569495"/>
                </a:cubicBezTo>
                <a:cubicBezTo>
                  <a:pt x="1650748" y="580615"/>
                  <a:pt x="1622446" y="607408"/>
                  <a:pt x="1612232" y="617622"/>
                </a:cubicBezTo>
                <a:cubicBezTo>
                  <a:pt x="1597526" y="661740"/>
                  <a:pt x="1613047" y="622211"/>
                  <a:pt x="1588169" y="665748"/>
                </a:cubicBezTo>
                <a:cubicBezTo>
                  <a:pt x="1582237" y="676130"/>
                  <a:pt x="1577934" y="687380"/>
                  <a:pt x="1572127" y="697832"/>
                </a:cubicBezTo>
                <a:cubicBezTo>
                  <a:pt x="1564556" y="711460"/>
                  <a:pt x="1556085" y="724569"/>
                  <a:pt x="1548064" y="737937"/>
                </a:cubicBezTo>
                <a:cubicBezTo>
                  <a:pt x="1535295" y="789014"/>
                  <a:pt x="1532021" y="794788"/>
                  <a:pt x="1532021" y="866274"/>
                </a:cubicBezTo>
                <a:cubicBezTo>
                  <a:pt x="1532021" y="903801"/>
                  <a:pt x="1537369" y="941137"/>
                  <a:pt x="1540043" y="978569"/>
                </a:cubicBezTo>
                <a:cubicBezTo>
                  <a:pt x="1537369" y="1026695"/>
                  <a:pt x="1538255" y="1075152"/>
                  <a:pt x="1532021" y="1122948"/>
                </a:cubicBezTo>
                <a:cubicBezTo>
                  <a:pt x="1530159" y="1137225"/>
                  <a:pt x="1519613" y="1149121"/>
                  <a:pt x="1515979" y="1163053"/>
                </a:cubicBezTo>
                <a:cubicBezTo>
                  <a:pt x="1482547" y="1291209"/>
                  <a:pt x="1484314" y="1304293"/>
                  <a:pt x="1467853" y="1427748"/>
                </a:cubicBezTo>
                <a:cubicBezTo>
                  <a:pt x="1473928" y="1512798"/>
                  <a:pt x="1482867" y="1560236"/>
                  <a:pt x="1467853" y="1644316"/>
                </a:cubicBezTo>
                <a:cubicBezTo>
                  <a:pt x="1460633" y="1684747"/>
                  <a:pt x="1426137" y="1796739"/>
                  <a:pt x="1411706" y="1844843"/>
                </a:cubicBezTo>
                <a:cubicBezTo>
                  <a:pt x="1418518" y="1967468"/>
                  <a:pt x="1418965" y="2018389"/>
                  <a:pt x="1435769" y="2141622"/>
                </a:cubicBezTo>
                <a:cubicBezTo>
                  <a:pt x="1436911" y="2149999"/>
                  <a:pt x="1441956" y="2157431"/>
                  <a:pt x="1443790" y="2165685"/>
                </a:cubicBezTo>
                <a:cubicBezTo>
                  <a:pt x="1447318" y="2181561"/>
                  <a:pt x="1449137" y="2197769"/>
                  <a:pt x="1451811" y="2213811"/>
                </a:cubicBezTo>
                <a:cubicBezTo>
                  <a:pt x="1465668" y="2407815"/>
                  <a:pt x="1451635" y="2260709"/>
                  <a:pt x="1467853" y="2374232"/>
                </a:cubicBezTo>
                <a:cubicBezTo>
                  <a:pt x="1470901" y="2395571"/>
                  <a:pt x="1470646" y="2417488"/>
                  <a:pt x="1475874" y="2438400"/>
                </a:cubicBezTo>
                <a:cubicBezTo>
                  <a:pt x="1478774" y="2450000"/>
                  <a:pt x="1484261" y="2461299"/>
                  <a:pt x="1491916" y="2470485"/>
                </a:cubicBezTo>
                <a:cubicBezTo>
                  <a:pt x="1498087" y="2477891"/>
                  <a:pt x="1508573" y="2480356"/>
                  <a:pt x="1515979" y="2486527"/>
                </a:cubicBezTo>
                <a:cubicBezTo>
                  <a:pt x="1524694" y="2493789"/>
                  <a:pt x="1533237" y="2501515"/>
                  <a:pt x="1540043" y="2510590"/>
                </a:cubicBezTo>
                <a:cubicBezTo>
                  <a:pt x="1549397" y="2523062"/>
                  <a:pt x="1555843" y="2537475"/>
                  <a:pt x="1564106" y="2550695"/>
                </a:cubicBezTo>
                <a:cubicBezTo>
                  <a:pt x="1569215" y="2558870"/>
                  <a:pt x="1574801" y="2566737"/>
                  <a:pt x="1580148" y="2574758"/>
                </a:cubicBezTo>
                <a:cubicBezTo>
                  <a:pt x="1589802" y="2709908"/>
                  <a:pt x="1597740" y="2744818"/>
                  <a:pt x="1572127" y="2903622"/>
                </a:cubicBezTo>
                <a:cubicBezTo>
                  <a:pt x="1569998" y="2916820"/>
                  <a:pt x="1555730" y="2924754"/>
                  <a:pt x="1548064" y="2935706"/>
                </a:cubicBezTo>
                <a:cubicBezTo>
                  <a:pt x="1478939" y="3034454"/>
                  <a:pt x="1548088" y="2941020"/>
                  <a:pt x="1491916" y="3015916"/>
                </a:cubicBezTo>
                <a:cubicBezTo>
                  <a:pt x="1403684" y="3010569"/>
                  <a:pt x="1314774" y="3012034"/>
                  <a:pt x="1227221" y="2999874"/>
                </a:cubicBezTo>
                <a:cubicBezTo>
                  <a:pt x="1215985" y="2998314"/>
                  <a:pt x="1211872" y="2983073"/>
                  <a:pt x="1203158" y="2975811"/>
                </a:cubicBezTo>
                <a:cubicBezTo>
                  <a:pt x="1158729" y="2938787"/>
                  <a:pt x="1197494" y="2986189"/>
                  <a:pt x="1138990" y="2927685"/>
                </a:cubicBezTo>
                <a:cubicBezTo>
                  <a:pt x="1132173" y="2920868"/>
                  <a:pt x="1129764" y="2910439"/>
                  <a:pt x="1122948" y="2903622"/>
                </a:cubicBezTo>
                <a:cubicBezTo>
                  <a:pt x="1116131" y="2896805"/>
                  <a:pt x="1106291" y="2893751"/>
                  <a:pt x="1098885" y="2887579"/>
                </a:cubicBezTo>
                <a:cubicBezTo>
                  <a:pt x="1074808" y="2867515"/>
                  <a:pt x="1072771" y="2854470"/>
                  <a:pt x="1042737" y="2839453"/>
                </a:cubicBezTo>
                <a:cubicBezTo>
                  <a:pt x="1016981" y="2826575"/>
                  <a:pt x="962527" y="2807369"/>
                  <a:pt x="962527" y="2807369"/>
                </a:cubicBezTo>
                <a:cubicBezTo>
                  <a:pt x="917074" y="2820737"/>
                  <a:pt x="870158" y="2829878"/>
                  <a:pt x="826169" y="2847474"/>
                </a:cubicBezTo>
                <a:cubicBezTo>
                  <a:pt x="815637" y="2851687"/>
                  <a:pt x="798519" y="2860776"/>
                  <a:pt x="802106" y="2871537"/>
                </a:cubicBezTo>
                <a:cubicBezTo>
                  <a:pt x="807036" y="2886327"/>
                  <a:pt x="828843" y="2887579"/>
                  <a:pt x="842211" y="2895600"/>
                </a:cubicBezTo>
                <a:cubicBezTo>
                  <a:pt x="847558" y="2911642"/>
                  <a:pt x="862354" y="2927322"/>
                  <a:pt x="858253" y="2943727"/>
                </a:cubicBezTo>
                <a:cubicBezTo>
                  <a:pt x="835441" y="3034976"/>
                  <a:pt x="848546" y="2986777"/>
                  <a:pt x="818148" y="3088106"/>
                </a:cubicBezTo>
                <a:cubicBezTo>
                  <a:pt x="830741" y="3239216"/>
                  <a:pt x="832103" y="3130627"/>
                  <a:pt x="802106" y="3280611"/>
                </a:cubicBezTo>
                <a:cubicBezTo>
                  <a:pt x="797879" y="3301748"/>
                  <a:pt x="802292" y="3324847"/>
                  <a:pt x="794085" y="3344779"/>
                </a:cubicBezTo>
                <a:cubicBezTo>
                  <a:pt x="769268" y="3405048"/>
                  <a:pt x="754892" y="3410269"/>
                  <a:pt x="713874" y="3441032"/>
                </a:cubicBezTo>
                <a:lnTo>
                  <a:pt x="561474" y="3433011"/>
                </a:lnTo>
                <a:cubicBezTo>
                  <a:pt x="535416" y="3431150"/>
                  <a:pt x="468295" y="3427040"/>
                  <a:pt x="441158" y="3408948"/>
                </a:cubicBezTo>
                <a:cubicBezTo>
                  <a:pt x="433137" y="3403601"/>
                  <a:pt x="424260" y="3399355"/>
                  <a:pt x="417095" y="3392906"/>
                </a:cubicBezTo>
                <a:cubicBezTo>
                  <a:pt x="397421" y="3375200"/>
                  <a:pt x="382971" y="3351440"/>
                  <a:pt x="360948" y="3336758"/>
                </a:cubicBezTo>
                <a:cubicBezTo>
                  <a:pt x="352927" y="3331411"/>
                  <a:pt x="344050" y="3327165"/>
                  <a:pt x="336885" y="3320716"/>
                </a:cubicBezTo>
                <a:cubicBezTo>
                  <a:pt x="317211" y="3303010"/>
                  <a:pt x="299453" y="3283285"/>
                  <a:pt x="280737" y="3264569"/>
                </a:cubicBezTo>
                <a:lnTo>
                  <a:pt x="256674" y="3240506"/>
                </a:lnTo>
                <a:cubicBezTo>
                  <a:pt x="254000" y="3232485"/>
                  <a:pt x="253003" y="3223693"/>
                  <a:pt x="248653" y="3216443"/>
                </a:cubicBezTo>
                <a:cubicBezTo>
                  <a:pt x="221565" y="3171295"/>
                  <a:pt x="130992" y="3194049"/>
                  <a:pt x="104274" y="3192379"/>
                </a:cubicBezTo>
                <a:cubicBezTo>
                  <a:pt x="57314" y="3186509"/>
                  <a:pt x="32744" y="3196774"/>
                  <a:pt x="8021" y="3152274"/>
                </a:cubicBezTo>
                <a:cubicBezTo>
                  <a:pt x="1400" y="3140357"/>
                  <a:pt x="2674" y="3125537"/>
                  <a:pt x="0" y="3112169"/>
                </a:cubicBezTo>
                <a:cubicBezTo>
                  <a:pt x="9110" y="3084839"/>
                  <a:pt x="11497" y="3068435"/>
                  <a:pt x="40106" y="3048000"/>
                </a:cubicBezTo>
                <a:cubicBezTo>
                  <a:pt x="64431" y="3030625"/>
                  <a:pt x="99179" y="3029032"/>
                  <a:pt x="120316" y="3007895"/>
                </a:cubicBezTo>
                <a:lnTo>
                  <a:pt x="168443" y="2959769"/>
                </a:lnTo>
                <a:lnTo>
                  <a:pt x="192506" y="2935706"/>
                </a:lnTo>
                <a:cubicBezTo>
                  <a:pt x="215228" y="2867541"/>
                  <a:pt x="183539" y="2950652"/>
                  <a:pt x="216569" y="2895600"/>
                </a:cubicBezTo>
                <a:cubicBezTo>
                  <a:pt x="220919" y="2888350"/>
                  <a:pt x="221916" y="2879558"/>
                  <a:pt x="224590" y="2871537"/>
                </a:cubicBezTo>
                <a:cubicBezTo>
                  <a:pt x="216569" y="2863516"/>
                  <a:pt x="207997" y="2856011"/>
                  <a:pt x="200527" y="2847474"/>
                </a:cubicBezTo>
                <a:cubicBezTo>
                  <a:pt x="136125" y="2773871"/>
                  <a:pt x="192738" y="2831663"/>
                  <a:pt x="152400" y="2791327"/>
                </a:cubicBezTo>
                <a:cubicBezTo>
                  <a:pt x="147053" y="2777959"/>
                  <a:pt x="139182" y="2765341"/>
                  <a:pt x="136358" y="2751222"/>
                </a:cubicBezTo>
                <a:cubicBezTo>
                  <a:pt x="126142" y="2700140"/>
                  <a:pt x="120503" y="2490827"/>
                  <a:pt x="120316" y="2486527"/>
                </a:cubicBezTo>
                <a:cubicBezTo>
                  <a:pt x="128337" y="2470485"/>
                  <a:pt x="133830" y="2452905"/>
                  <a:pt x="144379" y="2438400"/>
                </a:cubicBezTo>
                <a:cubicBezTo>
                  <a:pt x="213748" y="2343018"/>
                  <a:pt x="157309" y="2433492"/>
                  <a:pt x="208548" y="2382253"/>
                </a:cubicBezTo>
                <a:cubicBezTo>
                  <a:pt x="230787" y="2360014"/>
                  <a:pt x="230481" y="2343568"/>
                  <a:pt x="256674" y="2326106"/>
                </a:cubicBezTo>
                <a:cubicBezTo>
                  <a:pt x="263709" y="2321416"/>
                  <a:pt x="272716" y="2320759"/>
                  <a:pt x="280737" y="2318085"/>
                </a:cubicBezTo>
                <a:cubicBezTo>
                  <a:pt x="384099" y="2214723"/>
                  <a:pt x="215677" y="2385414"/>
                  <a:pt x="328864" y="2261937"/>
                </a:cubicBezTo>
                <a:cubicBezTo>
                  <a:pt x="448722" y="2131183"/>
                  <a:pt x="349469" y="2252223"/>
                  <a:pt x="425116" y="2157664"/>
                </a:cubicBezTo>
                <a:cubicBezTo>
                  <a:pt x="417095" y="2136274"/>
                  <a:pt x="419160" y="2107423"/>
                  <a:pt x="401053" y="2093495"/>
                </a:cubicBezTo>
                <a:cubicBezTo>
                  <a:pt x="389254" y="2084419"/>
                  <a:pt x="277103" y="2071986"/>
                  <a:pt x="256674" y="2069432"/>
                </a:cubicBezTo>
                <a:cubicBezTo>
                  <a:pt x="245979" y="2066758"/>
                  <a:pt x="235190" y="2064439"/>
                  <a:pt x="224590" y="2061411"/>
                </a:cubicBezTo>
                <a:cubicBezTo>
                  <a:pt x="216460" y="2059088"/>
                  <a:pt x="208765" y="2055291"/>
                  <a:pt x="200527" y="2053390"/>
                </a:cubicBezTo>
                <a:cubicBezTo>
                  <a:pt x="173959" y="2047259"/>
                  <a:pt x="146768" y="2043961"/>
                  <a:pt x="120316" y="2037348"/>
                </a:cubicBezTo>
                <a:lnTo>
                  <a:pt x="88232" y="2029327"/>
                </a:lnTo>
                <a:cubicBezTo>
                  <a:pt x="80211" y="2021306"/>
                  <a:pt x="61418" y="2016269"/>
                  <a:pt x="64169" y="2005264"/>
                </a:cubicBezTo>
                <a:cubicBezTo>
                  <a:pt x="66843" y="1994569"/>
                  <a:pt x="85443" y="1999405"/>
                  <a:pt x="96253" y="1997243"/>
                </a:cubicBezTo>
                <a:cubicBezTo>
                  <a:pt x="112200" y="1994054"/>
                  <a:pt x="128477" y="1992630"/>
                  <a:pt x="144379" y="1989222"/>
                </a:cubicBezTo>
                <a:cubicBezTo>
                  <a:pt x="165938" y="1984602"/>
                  <a:pt x="187631" y="1980151"/>
                  <a:pt x="208548" y="1973179"/>
                </a:cubicBezTo>
                <a:cubicBezTo>
                  <a:pt x="216569" y="1970505"/>
                  <a:pt x="225049" y="1968939"/>
                  <a:pt x="232611" y="1965158"/>
                </a:cubicBezTo>
                <a:cubicBezTo>
                  <a:pt x="241233" y="1960847"/>
                  <a:pt x="247141" y="1950546"/>
                  <a:pt x="256674" y="1949116"/>
                </a:cubicBezTo>
                <a:cubicBezTo>
                  <a:pt x="301702" y="1942362"/>
                  <a:pt x="347579" y="1943769"/>
                  <a:pt x="393032" y="1941095"/>
                </a:cubicBezTo>
                <a:cubicBezTo>
                  <a:pt x="398379" y="1927727"/>
                  <a:pt x="405582" y="1914958"/>
                  <a:pt x="409074" y="1900990"/>
                </a:cubicBezTo>
                <a:cubicBezTo>
                  <a:pt x="416324" y="1871990"/>
                  <a:pt x="416200" y="1841290"/>
                  <a:pt x="425116" y="1812758"/>
                </a:cubicBezTo>
                <a:cubicBezTo>
                  <a:pt x="425898" y="1810254"/>
                  <a:pt x="457993" y="1757263"/>
                  <a:pt x="465221" y="1748590"/>
                </a:cubicBezTo>
                <a:cubicBezTo>
                  <a:pt x="472483" y="1739876"/>
                  <a:pt x="479624" y="1730472"/>
                  <a:pt x="489285" y="1724527"/>
                </a:cubicBezTo>
                <a:cubicBezTo>
                  <a:pt x="514743" y="1708861"/>
                  <a:pt x="569495" y="1684422"/>
                  <a:pt x="569495" y="1684422"/>
                </a:cubicBezTo>
                <a:cubicBezTo>
                  <a:pt x="577516" y="1676401"/>
                  <a:pt x="585021" y="1667828"/>
                  <a:pt x="593558" y="1660358"/>
                </a:cubicBezTo>
                <a:cubicBezTo>
                  <a:pt x="606442" y="1649084"/>
                  <a:pt x="621558" y="1640380"/>
                  <a:pt x="633664" y="1628274"/>
                </a:cubicBezTo>
                <a:cubicBezTo>
                  <a:pt x="643117" y="1618821"/>
                  <a:pt x="649706" y="1606885"/>
                  <a:pt x="657727" y="1596190"/>
                </a:cubicBezTo>
                <a:cubicBezTo>
                  <a:pt x="663531" y="1561366"/>
                  <a:pt x="666296" y="1541587"/>
                  <a:pt x="673769" y="1507958"/>
                </a:cubicBezTo>
                <a:cubicBezTo>
                  <a:pt x="676160" y="1497197"/>
                  <a:pt x="676860" y="1485734"/>
                  <a:pt x="681790" y="1475874"/>
                </a:cubicBezTo>
                <a:cubicBezTo>
                  <a:pt x="694348" y="1450757"/>
                  <a:pt x="739025" y="1410618"/>
                  <a:pt x="753979" y="1395664"/>
                </a:cubicBezTo>
                <a:lnTo>
                  <a:pt x="778043" y="1371600"/>
                </a:lnTo>
                <a:cubicBezTo>
                  <a:pt x="786064" y="1363579"/>
                  <a:pt x="795020" y="1356395"/>
                  <a:pt x="802106" y="1347537"/>
                </a:cubicBezTo>
                <a:cubicBezTo>
                  <a:pt x="812801" y="1334169"/>
                  <a:pt x="822917" y="1320316"/>
                  <a:pt x="834190" y="1307432"/>
                </a:cubicBezTo>
                <a:cubicBezTo>
                  <a:pt x="841660" y="1298895"/>
                  <a:pt x="850783" y="1291906"/>
                  <a:pt x="858253" y="1283369"/>
                </a:cubicBezTo>
                <a:cubicBezTo>
                  <a:pt x="898131" y="1237794"/>
                  <a:pt x="879843" y="1256350"/>
                  <a:pt x="906379" y="1219200"/>
                </a:cubicBezTo>
                <a:cubicBezTo>
                  <a:pt x="924896" y="1193276"/>
                  <a:pt x="940942" y="1176851"/>
                  <a:pt x="954506" y="1147011"/>
                </a:cubicBezTo>
                <a:cubicBezTo>
                  <a:pt x="961503" y="1131617"/>
                  <a:pt x="970548" y="1098885"/>
                  <a:pt x="970548" y="1098885"/>
                </a:cubicBezTo>
                <a:cubicBezTo>
                  <a:pt x="967874" y="1085516"/>
                  <a:pt x="967421" y="1071504"/>
                  <a:pt x="962527" y="1058779"/>
                </a:cubicBezTo>
                <a:cubicBezTo>
                  <a:pt x="953942" y="1036459"/>
                  <a:pt x="930443" y="994611"/>
                  <a:pt x="930443" y="994611"/>
                </a:cubicBezTo>
                <a:lnTo>
                  <a:pt x="946485" y="946485"/>
                </a:lnTo>
                <a:cubicBezTo>
                  <a:pt x="949159" y="938464"/>
                  <a:pt x="948528" y="928401"/>
                  <a:pt x="954506" y="922422"/>
                </a:cubicBezTo>
                <a:cubicBezTo>
                  <a:pt x="1009377" y="867550"/>
                  <a:pt x="982508" y="896840"/>
                  <a:pt x="1034716" y="834190"/>
                </a:cubicBezTo>
                <a:cubicBezTo>
                  <a:pt x="1040063" y="818148"/>
                  <a:pt x="1046956" y="802541"/>
                  <a:pt x="1050758" y="786064"/>
                </a:cubicBezTo>
                <a:cubicBezTo>
                  <a:pt x="1055009" y="767642"/>
                  <a:pt x="1055904" y="748602"/>
                  <a:pt x="1058779" y="729916"/>
                </a:cubicBezTo>
                <a:cubicBezTo>
                  <a:pt x="1061252" y="713842"/>
                  <a:pt x="1063272" y="697666"/>
                  <a:pt x="1066800" y="681790"/>
                </a:cubicBezTo>
                <a:cubicBezTo>
                  <a:pt x="1068634" y="673536"/>
                  <a:pt x="1072147" y="665748"/>
                  <a:pt x="1074821" y="657727"/>
                </a:cubicBezTo>
                <a:cubicBezTo>
                  <a:pt x="1072147" y="596232"/>
                  <a:pt x="1080358" y="533284"/>
                  <a:pt x="1066800" y="473243"/>
                </a:cubicBezTo>
                <a:cubicBezTo>
                  <a:pt x="1060911" y="447163"/>
                  <a:pt x="1018674" y="409074"/>
                  <a:pt x="1018674" y="409074"/>
                </a:cubicBezTo>
                <a:cubicBezTo>
                  <a:pt x="1001310" y="356982"/>
                  <a:pt x="995034" y="362069"/>
                  <a:pt x="1010653" y="304800"/>
                </a:cubicBezTo>
                <a:cubicBezTo>
                  <a:pt x="1013799" y="293264"/>
                  <a:pt x="1021985" y="283706"/>
                  <a:pt x="1026695" y="272716"/>
                </a:cubicBezTo>
                <a:cubicBezTo>
                  <a:pt x="1030026" y="264945"/>
                  <a:pt x="1029434" y="255255"/>
                  <a:pt x="1034716" y="248653"/>
                </a:cubicBezTo>
                <a:cubicBezTo>
                  <a:pt x="1040738" y="241125"/>
                  <a:pt x="1051067" y="238395"/>
                  <a:pt x="1058779" y="232611"/>
                </a:cubicBezTo>
                <a:cubicBezTo>
                  <a:pt x="1072475" y="222339"/>
                  <a:pt x="1085516" y="211222"/>
                  <a:pt x="1098885" y="200527"/>
                </a:cubicBezTo>
                <a:cubicBezTo>
                  <a:pt x="1126823" y="144650"/>
                  <a:pt x="1099699" y="185634"/>
                  <a:pt x="1163053" y="136358"/>
                </a:cubicBezTo>
                <a:cubicBezTo>
                  <a:pt x="1217439" y="94057"/>
                  <a:pt x="1151018" y="126734"/>
                  <a:pt x="1227221" y="96253"/>
                </a:cubicBezTo>
                <a:cubicBezTo>
                  <a:pt x="1243727" y="79748"/>
                  <a:pt x="1253105" y="68858"/>
                  <a:pt x="1275348" y="56148"/>
                </a:cubicBezTo>
                <a:cubicBezTo>
                  <a:pt x="1285279" y="50473"/>
                  <a:pt x="1323270" y="42574"/>
                  <a:pt x="1331495" y="40106"/>
                </a:cubicBezTo>
                <a:cubicBezTo>
                  <a:pt x="1347692" y="35247"/>
                  <a:pt x="1363579" y="29411"/>
                  <a:pt x="1379621" y="24064"/>
                </a:cubicBezTo>
                <a:lnTo>
                  <a:pt x="1403685" y="16043"/>
                </a:lnTo>
                <a:cubicBezTo>
                  <a:pt x="1411706" y="13369"/>
                  <a:pt x="1419408" y="9412"/>
                  <a:pt x="1427748" y="8022"/>
                </a:cubicBezTo>
                <a:lnTo>
                  <a:pt x="1475874" y="0"/>
                </a:lnTo>
                <a:cubicBezTo>
                  <a:pt x="1546860" y="70986"/>
                  <a:pt x="1514874" y="47390"/>
                  <a:pt x="1564106" y="80211"/>
                </a:cubicBezTo>
                <a:cubicBezTo>
                  <a:pt x="1569453" y="90906"/>
                  <a:pt x="1574216" y="101913"/>
                  <a:pt x="1580148" y="112295"/>
                </a:cubicBezTo>
                <a:cubicBezTo>
                  <a:pt x="1584931" y="120665"/>
                  <a:pt x="1591879" y="127736"/>
                  <a:pt x="1596190" y="136358"/>
                </a:cubicBezTo>
                <a:cubicBezTo>
                  <a:pt x="1604411" y="152800"/>
                  <a:pt x="1609181" y="185274"/>
                  <a:pt x="1612232" y="200527"/>
                </a:cubicBezTo>
                <a:lnTo>
                  <a:pt x="1628274" y="3048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7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DBEE7A-A143-9BD9-491E-07FDAE43A5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72" y="1366557"/>
            <a:ext cx="5573628" cy="412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B7BA88-D2C2-16DB-2EEB-8E4D62859154}"/>
              </a:ext>
            </a:extLst>
          </p:cNvPr>
          <p:cNvSpPr txBox="1"/>
          <p:nvPr/>
        </p:nvSpPr>
        <p:spPr>
          <a:xfrm>
            <a:off x="7315200" y="1553812"/>
            <a:ext cx="424313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Englewood </a:t>
            </a:r>
            <a:r>
              <a:rPr lang="en-US" sz="2000" b="1" u="sng" dirty="0"/>
              <a:t>(6.63 sq. miles)</a:t>
            </a:r>
            <a:endParaRPr lang="en-US" sz="2000" dirty="0"/>
          </a:p>
          <a:p>
            <a:endParaRPr lang="en-US" sz="2400" dirty="0"/>
          </a:p>
          <a:p>
            <a:r>
              <a:rPr lang="en-US" sz="2800" dirty="0"/>
              <a:t>42% Impervious Surface</a:t>
            </a:r>
          </a:p>
          <a:p>
            <a:r>
              <a:rPr lang="en-US" sz="2800" dirty="0"/>
              <a:t>22% Turf</a:t>
            </a:r>
          </a:p>
          <a:p>
            <a:r>
              <a:rPr lang="en-US" sz="2800" dirty="0"/>
              <a:t>17% Structures</a:t>
            </a:r>
          </a:p>
          <a:p>
            <a:r>
              <a:rPr lang="en-US" sz="2800" dirty="0"/>
              <a:t>13% Tree Canopy</a:t>
            </a:r>
          </a:p>
          <a:p>
            <a:r>
              <a:rPr lang="en-US" sz="2800" dirty="0"/>
              <a:t>3% Barren Land</a:t>
            </a:r>
          </a:p>
          <a:p>
            <a:r>
              <a:rPr lang="en-US" sz="2800" dirty="0"/>
              <a:t>1% Natural</a:t>
            </a:r>
          </a:p>
          <a:p>
            <a:r>
              <a:rPr lang="en-US" sz="2800" dirty="0"/>
              <a:t>1% Water</a:t>
            </a:r>
          </a:p>
        </p:txBody>
      </p:sp>
    </p:spTree>
    <p:extLst>
      <p:ext uri="{BB962C8B-B14F-4D97-AF65-F5344CB8AC3E}">
        <p14:creationId xmlns:p14="http://schemas.microsoft.com/office/powerpoint/2010/main" val="2968846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D04B5485357D40AE8E6F7E5C1B1824" ma:contentTypeVersion="15" ma:contentTypeDescription="Create a new document." ma:contentTypeScope="" ma:versionID="095775b5a3fb6bc453a9e80179c69cc1">
  <xsd:schema xmlns:xsd="http://www.w3.org/2001/XMLSchema" xmlns:xs="http://www.w3.org/2001/XMLSchema" xmlns:p="http://schemas.microsoft.com/office/2006/metadata/properties" xmlns:ns2="f67b2de0-dadd-49ad-bf1c-8012d95f3cd9" xmlns:ns3="e698e0ec-b9e9-424f-b53b-12839403cafa" targetNamespace="http://schemas.microsoft.com/office/2006/metadata/properties" ma:root="true" ma:fieldsID="33bace8cc826ef5d93040a096a07e214" ns2:_="" ns3:_="">
    <xsd:import namespace="f67b2de0-dadd-49ad-bf1c-8012d95f3cd9"/>
    <xsd:import namespace="e698e0ec-b9e9-424f-b53b-12839403ca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7b2de0-dadd-49ad-bf1c-8012d95f3c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c4e1c1e-bac0-4b76-8556-135f3febef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8e0ec-b9e9-424f-b53b-12839403caf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72384e1-c456-4c9d-a48d-aec248aad4da}" ma:internalName="TaxCatchAll" ma:showField="CatchAllData" ma:web="e698e0ec-b9e9-424f-b53b-12839403ca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98e0ec-b9e9-424f-b53b-12839403cafa" xsi:nil="true"/>
    <lcf76f155ced4ddcb4097134ff3c332f xmlns="f67b2de0-dadd-49ad-bf1c-8012d95f3c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041EAE0-C20D-4546-AE40-B15855ED40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697654-19A8-4E4A-8A81-86EC27B210B2}"/>
</file>

<file path=customXml/itemProps3.xml><?xml version="1.0" encoding="utf-8"?>
<ds:datastoreItem xmlns:ds="http://schemas.openxmlformats.org/officeDocument/2006/customXml" ds:itemID="{A43DF5DC-5EF2-4E29-888B-0A4799B70216}"/>
</file>

<file path=docProps/app.xml><?xml version="1.0" encoding="utf-8"?>
<Properties xmlns="http://schemas.openxmlformats.org/officeDocument/2006/extended-properties" xmlns:vt="http://schemas.openxmlformats.org/officeDocument/2006/docPropsVTypes">
  <TotalTime>9967</TotalTime>
  <Words>177</Words>
  <Application>Microsoft Office PowerPoint</Application>
  <PresentationFormat>Widescreen</PresentationFormat>
  <Paragraphs>40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Lundt, Steve</dc:creator>
  <cp:lastModifiedBy>Lundt, Steve</cp:lastModifiedBy>
  <cp:revision>26</cp:revision>
  <cp:lastPrinted>2022-10-04T18:51:50Z</cp:lastPrinted>
  <dcterms:created xsi:type="dcterms:W3CDTF">2022-09-28T16:36:50Z</dcterms:created>
  <dcterms:modified xsi:type="dcterms:W3CDTF">2022-10-05T19:08:09Z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e29e37d-a8a4-4222-a804-8a2bb3536c03_Enabled">
    <vt:lpwstr>true</vt:lpwstr>
  </property>
  <property fmtid="{D5CDD505-2E9C-101B-9397-08002B2CF9AE}" pid="3" name="MSIP_Label_ae29e37d-a8a4-4222-a804-8a2bb3536c03_SetDate">
    <vt:lpwstr>2022-10-05T19:08:08Z</vt:lpwstr>
  </property>
  <property fmtid="{D5CDD505-2E9C-101B-9397-08002B2CF9AE}" pid="4" name="MSIP_Label_ae29e37d-a8a4-4222-a804-8a2bb3536c03_Method">
    <vt:lpwstr>Standard</vt:lpwstr>
  </property>
  <property fmtid="{D5CDD505-2E9C-101B-9397-08002B2CF9AE}" pid="5" name="MSIP_Label_ae29e37d-a8a4-4222-a804-8a2bb3536c03_Name">
    <vt:lpwstr>General (Default)</vt:lpwstr>
  </property>
  <property fmtid="{D5CDD505-2E9C-101B-9397-08002B2CF9AE}" pid="6" name="MSIP_Label_ae29e37d-a8a4-4222-a804-8a2bb3536c03_SiteId">
    <vt:lpwstr>cb2bab3d-7d90-44ea-9e31-531011b1213d</vt:lpwstr>
  </property>
  <property fmtid="{D5CDD505-2E9C-101B-9397-08002B2CF9AE}" pid="7" name="MSIP_Label_ae29e37d-a8a4-4222-a804-8a2bb3536c03_ActionId">
    <vt:lpwstr>c1f57f82-a423-4382-a3da-bc3f3a9dd29b</vt:lpwstr>
  </property>
  <property fmtid="{D5CDD505-2E9C-101B-9397-08002B2CF9AE}" pid="8" name="MSIP_Label_ae29e37d-a8a4-4222-a804-8a2bb3536c03_ContentBits">
    <vt:lpwstr>0</vt:lpwstr>
  </property>
  <property fmtid="{D5CDD505-2E9C-101B-9397-08002B2CF9AE}" pid="9" name="ContentTypeId">
    <vt:lpwstr>0x0101006CD04B5485357D40AE8E6F7E5C1B1824</vt:lpwstr>
  </property>
</Properties>
</file>