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  <p:sldMasterId id="2147483699" r:id="rId5"/>
  </p:sldMasterIdLst>
  <p:notesMasterIdLst>
    <p:notesMasterId r:id="rId23"/>
  </p:notesMasterIdLst>
  <p:sldIdLst>
    <p:sldId id="303" r:id="rId6"/>
    <p:sldId id="423" r:id="rId7"/>
    <p:sldId id="521" r:id="rId8"/>
    <p:sldId id="515" r:id="rId9"/>
    <p:sldId id="469" r:id="rId10"/>
    <p:sldId id="473" r:id="rId11"/>
    <p:sldId id="517" r:id="rId12"/>
    <p:sldId id="479" r:id="rId13"/>
    <p:sldId id="478" r:id="rId14"/>
    <p:sldId id="497" r:id="rId15"/>
    <p:sldId id="500" r:id="rId16"/>
    <p:sldId id="494" r:id="rId17"/>
    <p:sldId id="484" r:id="rId18"/>
    <p:sldId id="520" r:id="rId19"/>
    <p:sldId id="519" r:id="rId20"/>
    <p:sldId id="496" r:id="rId21"/>
    <p:sldId id="42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729A"/>
    <a:srgbClr val="BC74A4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EAFE5D-C0C7-4345-94B5-71C91B2100E0}" v="39" dt="2022-10-05T02:23:29.7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13" autoAdjust="0"/>
    <p:restoredTop sz="80903" autoAdjust="0"/>
  </p:normalViewPr>
  <p:slideViewPr>
    <p:cSldViewPr snapToGrid="0">
      <p:cViewPr>
        <p:scale>
          <a:sx n="71" d="100"/>
          <a:sy n="71" d="100"/>
        </p:scale>
        <p:origin x="946" y="4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ke Kunugi" userId="S::jkunugi@brwncald.com::e13cf7b8-7d44-4867-8b80-3695a9a882be" providerId="AD" clId="Web-{DB694B95-FF3B-DC7D-2E5B-5CC8CE8C2575}"/>
    <pc:docChg chg="mod">
      <pc:chgData name="Jake Kunugi" userId="S::jkunugi@brwncald.com::e13cf7b8-7d44-4867-8b80-3695a9a882be" providerId="AD" clId="Web-{DB694B95-FF3B-DC7D-2E5B-5CC8CE8C2575}" dt="2022-10-05T19:09:44.217" v="0" actId="33475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FB60C-199D-4193-BA97-D0EC0EDEF3E3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2A01F-E7B0-4982-ADA8-8CBAA1F73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118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2A01F-E7B0-4982-ADA8-8CBAA1F739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693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46EEA-E833-224C-8770-27C0D21C5D4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9341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46EEA-E833-224C-8770-27C0D21C5D4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9068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5455"/>
            <a:fld id="{FD046EEA-E833-224C-8770-27C0D21C5D42}" type="slidenum">
              <a:rPr lang="en-US">
                <a:solidFill>
                  <a:prstClr val="black"/>
                </a:solidFill>
                <a:latin typeface="Calibri"/>
              </a:rPr>
              <a:pPr defTabSz="455455"/>
              <a:t>12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21284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46EEA-E833-224C-8770-27C0D21C5D4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852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46EEA-E833-224C-8770-27C0D21C5D4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901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2A01F-E7B0-4982-ADA8-8CBAA1F739B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366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46EEA-E833-224C-8770-27C0D21C5D4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365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541 composite samples over 20 years of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46EEA-E833-224C-8770-27C0D21C5D4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189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46EEA-E833-224C-8770-27C0D21C5D4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22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2000" dirty="0"/>
              <a:t>(SPR) Chatfield Reservoir releases and (Sand) Aurora Water Reuse Facility</a:t>
            </a:r>
          </a:p>
          <a:p>
            <a:r>
              <a:rPr lang="en-US" sz="2500" dirty="0"/>
              <a:t>Account for changes in baseflow and concentrations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46EEA-E833-224C-8770-27C0D21C5D4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734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136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46EEA-E833-224C-8770-27C0D21C5D4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784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136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46EEA-E833-224C-8770-27C0D21C5D4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313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46EEA-E833-224C-8770-27C0D21C5D4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836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46EEA-E833-224C-8770-27C0D21C5D4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345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3D2E3-2238-422B-A617-92814C91288F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4EF0E-D8D6-4C96-AE38-566840C1B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223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3D2E3-2238-422B-A617-92814C91288F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4EF0E-D8D6-4C96-AE38-566840C1B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337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3D2E3-2238-422B-A617-92814C91288F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4EF0E-D8D6-4C96-AE38-566840C1B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366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7911-DA5D-4637-AD1C-7F8D0F4948DE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B237-EA5A-4A3D-8195-3B0C0C747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76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7911-DA5D-4637-AD1C-7F8D0F4948DE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B237-EA5A-4A3D-8195-3B0C0C747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473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7911-DA5D-4637-AD1C-7F8D0F4948DE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B237-EA5A-4A3D-8195-3B0C0C747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408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7911-DA5D-4637-AD1C-7F8D0F4948DE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B237-EA5A-4A3D-8195-3B0C0C747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171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7911-DA5D-4637-AD1C-7F8D0F4948DE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B237-EA5A-4A3D-8195-3B0C0C747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375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7911-DA5D-4637-AD1C-7F8D0F4948DE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B237-EA5A-4A3D-8195-3B0C0C747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097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7911-DA5D-4637-AD1C-7F8D0F4948DE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B237-EA5A-4A3D-8195-3B0C0C747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8333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7911-DA5D-4637-AD1C-7F8D0F4948DE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B237-EA5A-4A3D-8195-3B0C0C747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498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3D2E3-2238-422B-A617-92814C91288F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4EF0E-D8D6-4C96-AE38-566840C1B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1283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7911-DA5D-4637-AD1C-7F8D0F4948DE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B237-EA5A-4A3D-8195-3B0C0C747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972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7911-DA5D-4637-AD1C-7F8D0F4948DE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B237-EA5A-4A3D-8195-3B0C0C747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904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7911-DA5D-4637-AD1C-7F8D0F4948DE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6B237-EA5A-4A3D-8195-3B0C0C747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4560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Content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07E4BC3-CF86-44C0-8405-1B535D204409}"/>
              </a:ext>
            </a:extLst>
          </p:cNvPr>
          <p:cNvSpPr/>
          <p:nvPr userDrawn="1"/>
        </p:nvSpPr>
        <p:spPr>
          <a:xfrm>
            <a:off x="1" y="56111"/>
            <a:ext cx="4786196" cy="990600"/>
          </a:xfrm>
          <a:prstGeom prst="rect">
            <a:avLst/>
          </a:prstGeom>
          <a:solidFill>
            <a:srgbClr val="D300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10" name="Picture 9" descr="GlobeArtboard 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995" y="6360144"/>
            <a:ext cx="12228577" cy="51589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3608" y="6510608"/>
            <a:ext cx="2844800" cy="365125"/>
          </a:xfrm>
        </p:spPr>
        <p:txBody>
          <a:bodyPr/>
          <a:lstStyle>
            <a:lvl1pPr>
              <a:defRPr sz="900" b="1">
                <a:solidFill>
                  <a:srgbClr val="FFFFFF"/>
                </a:solidFill>
                <a:latin typeface="Source Sans Pro"/>
                <a:cs typeface="Source Sans Pro"/>
              </a:defRPr>
            </a:lvl1pPr>
          </a:lstStyle>
          <a:p>
            <a:fld id="{F0019FCA-24B0-3140-80CA-97A0F0117B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411443" y="2353365"/>
            <a:ext cx="9665075" cy="3513318"/>
          </a:xfrm>
        </p:spPr>
        <p:txBody>
          <a:bodyPr>
            <a:noAutofit/>
          </a:bodyPr>
          <a:lstStyle>
            <a:lvl1pPr marL="228600" indent="-228600">
              <a:buFont typeface="Arial"/>
              <a:buChar char="•"/>
              <a:defRPr sz="2300" baseline="0">
                <a:solidFill>
                  <a:srgbClr val="0C4360"/>
                </a:solidFill>
                <a:latin typeface="Source Sans Pro"/>
                <a:cs typeface="Source Sans Pro"/>
              </a:defRPr>
            </a:lvl1pPr>
            <a:lvl2pPr marL="628650" indent="-171450">
              <a:buFont typeface="Arial" panose="020B0604020202020204" pitchFamily="34" charset="0"/>
              <a:buChar char="•"/>
              <a:defRPr sz="1800">
                <a:solidFill>
                  <a:srgbClr val="0C4360"/>
                </a:solidFill>
                <a:latin typeface="Source Sans Pro"/>
              </a:defRPr>
            </a:lvl2pPr>
            <a:lvl3pPr marL="1085850" indent="-171450">
              <a:spcBef>
                <a:spcPts val="0"/>
              </a:spcBef>
              <a:buFont typeface="Arial" panose="020B0604020202020204" pitchFamily="34" charset="0"/>
              <a:buChar char="•"/>
              <a:defRPr sz="1600" i="0">
                <a:solidFill>
                  <a:srgbClr val="0C4360"/>
                </a:solidFill>
                <a:latin typeface="Source Sans Pro"/>
              </a:defRPr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Bullet one</a:t>
            </a:r>
          </a:p>
          <a:p>
            <a:pPr lvl="1"/>
            <a:r>
              <a:rPr lang="en-US" dirty="0">
                <a:latin typeface="Source Sans Pro"/>
              </a:rPr>
              <a:t>Sub bullet one</a:t>
            </a:r>
          </a:p>
          <a:p>
            <a:pPr lvl="1"/>
            <a:r>
              <a:rPr lang="en-US" dirty="0">
                <a:latin typeface="Source Sans Pro"/>
              </a:rPr>
              <a:t>Sub bullet two</a:t>
            </a:r>
          </a:p>
          <a:p>
            <a:pPr lvl="2"/>
            <a:r>
              <a:rPr lang="en-US" dirty="0"/>
              <a:t>Sub bullet three</a:t>
            </a:r>
          </a:p>
          <a:p>
            <a:pPr lvl="0"/>
            <a:r>
              <a:rPr lang="en-US" dirty="0"/>
              <a:t>Bullet two</a:t>
            </a:r>
          </a:p>
          <a:p>
            <a:pPr lvl="0"/>
            <a:r>
              <a:rPr lang="en-US" dirty="0"/>
              <a:t>Bullet three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2912" y="6507664"/>
            <a:ext cx="3860800" cy="365125"/>
          </a:xfrm>
        </p:spPr>
        <p:txBody>
          <a:bodyPr/>
          <a:lstStyle>
            <a:lvl1pPr>
              <a:defRPr sz="800" b="0" i="0">
                <a:latin typeface="Source Sans Pro"/>
                <a:cs typeface="Source Sans Pro"/>
              </a:defRPr>
            </a:lvl1pPr>
          </a:lstStyle>
          <a:p>
            <a:pPr algn="l"/>
            <a:r>
              <a:rPr lang="en-US" dirty="0">
                <a:solidFill>
                  <a:srgbClr val="E7AA2E"/>
                </a:solidFill>
              </a:rPr>
              <a:t>NAME OF SECTION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3D99CA4-3CB4-488E-9D0D-9D1139BB42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7927" y="61489"/>
            <a:ext cx="4398269" cy="990600"/>
          </a:xfrm>
        </p:spPr>
        <p:txBody>
          <a:bodyPr anchor="ctr"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Source Sans Pro" panose="020B050303040302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Source Sans Pro" panose="020B0503030403020204" pitchFamily="34" charset="0"/>
              </a:defRPr>
            </a:lvl3pPr>
            <a:lvl4pPr>
              <a:defRPr sz="2400">
                <a:solidFill>
                  <a:schemeClr val="bg1"/>
                </a:solidFill>
                <a:latin typeface="Source Sans Pro" panose="020B0503030403020204" pitchFamily="34" charset="0"/>
              </a:defRPr>
            </a:lvl4pPr>
            <a:lvl5pPr>
              <a:defRPr sz="2400">
                <a:solidFill>
                  <a:schemeClr val="bg1"/>
                </a:solidFill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[Insert Slide Title]</a:t>
            </a:r>
          </a:p>
        </p:txBody>
      </p:sp>
    </p:spTree>
    <p:extLst>
      <p:ext uri="{BB962C8B-B14F-4D97-AF65-F5344CB8AC3E}">
        <p14:creationId xmlns:p14="http://schemas.microsoft.com/office/powerpoint/2010/main" val="211950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60">
          <p15:clr>
            <a:srgbClr val="FBAE40"/>
          </p15:clr>
        </p15:guide>
        <p15:guide id="2" pos="225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Content Tab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340525EF-196A-41E0-A4E8-E89BAFB7F588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-10584" y="1176338"/>
            <a:ext cx="12202584" cy="500221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" name="Picture 9" descr="GlobeArtboard 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995" y="6360144"/>
            <a:ext cx="12228577" cy="51589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3608" y="6510608"/>
            <a:ext cx="2844800" cy="365125"/>
          </a:xfrm>
        </p:spPr>
        <p:txBody>
          <a:bodyPr/>
          <a:lstStyle>
            <a:lvl1pPr>
              <a:defRPr sz="900" b="1">
                <a:solidFill>
                  <a:srgbClr val="FFFFFF"/>
                </a:solidFill>
                <a:latin typeface="Source Sans Pro"/>
                <a:cs typeface="Source Sans Pro"/>
              </a:defRPr>
            </a:lvl1pPr>
          </a:lstStyle>
          <a:p>
            <a:fld id="{F0019FCA-24B0-3140-80CA-97A0F0117B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2912" y="6507664"/>
            <a:ext cx="3860800" cy="365125"/>
          </a:xfrm>
        </p:spPr>
        <p:txBody>
          <a:bodyPr/>
          <a:lstStyle>
            <a:lvl1pPr>
              <a:defRPr sz="800" b="0" i="0">
                <a:latin typeface="Source Sans Pro"/>
                <a:cs typeface="Source Sans Pro"/>
              </a:defRPr>
            </a:lvl1pPr>
          </a:lstStyle>
          <a:p>
            <a:pPr algn="l"/>
            <a:r>
              <a:rPr lang="en-US" dirty="0">
                <a:solidFill>
                  <a:srgbClr val="E7AA2E"/>
                </a:solidFill>
              </a:rPr>
              <a:t>NAME OF SECTION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DB4C40-D39E-454F-A0D0-EFE62DF33324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70707" y="861589"/>
            <a:ext cx="1265291" cy="410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B05FBD3-0253-457F-84AA-B76013B5C697}"/>
              </a:ext>
            </a:extLst>
          </p:cNvPr>
          <p:cNvSpPr txBox="1"/>
          <p:nvPr userDrawn="1"/>
        </p:nvSpPr>
        <p:spPr>
          <a:xfrm>
            <a:off x="5059680" y="610215"/>
            <a:ext cx="20726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rgbClr val="003E53"/>
                </a:solidFill>
                <a:latin typeface="Source Sans Pro" panose="020B0503030403020204" pitchFamily="34" charset="0"/>
              </a:rPr>
              <a:t>TABLE ONLY</a:t>
            </a:r>
          </a:p>
        </p:txBody>
      </p:sp>
    </p:spTree>
    <p:extLst>
      <p:ext uri="{BB962C8B-B14F-4D97-AF65-F5344CB8AC3E}">
        <p14:creationId xmlns:p14="http://schemas.microsoft.com/office/powerpoint/2010/main" val="7797043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lobeArtboard 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995" y="6360144"/>
            <a:ext cx="12228577" cy="51589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4908" y="6510912"/>
            <a:ext cx="2844800" cy="365125"/>
          </a:xfrm>
        </p:spPr>
        <p:txBody>
          <a:bodyPr/>
          <a:lstStyle>
            <a:lvl1pPr>
              <a:defRPr sz="900" b="1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fld id="{F0019FCA-24B0-3140-80CA-97A0F0117B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2912" y="6507664"/>
            <a:ext cx="3860800" cy="365125"/>
          </a:xfrm>
        </p:spPr>
        <p:txBody>
          <a:bodyPr/>
          <a:lstStyle>
            <a:lvl1pPr>
              <a:defRPr sz="800" b="0" i="0">
                <a:latin typeface="Source Sans Pro"/>
                <a:cs typeface="Source Sans Pro"/>
              </a:defRPr>
            </a:lvl1pPr>
          </a:lstStyle>
          <a:p>
            <a:pPr algn="l"/>
            <a:r>
              <a:rPr lang="en-US" dirty="0">
                <a:solidFill>
                  <a:srgbClr val="E7AA2E"/>
                </a:solidFill>
              </a:rPr>
              <a:t>NAME OF SECTION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407585" y="1296989"/>
            <a:ext cx="9664700" cy="3875087"/>
          </a:xfrm>
        </p:spPr>
        <p:txBody>
          <a:bodyPr anchor="ctr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SourceSansPro" charset="0"/>
                <a:ea typeface="SourceSansPro" charset="0"/>
                <a:cs typeface="SourceSansPro" charset="0"/>
              </a:defRPr>
            </a:lvl1pPr>
            <a:lvl2pPr marL="457200" indent="0" algn="ctr">
              <a:buFontTx/>
              <a:buNone/>
              <a:defRPr/>
            </a:lvl2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en-US" dirty="0"/>
              <a:t>Divider Slide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A3D44F4-072B-5D4B-BC48-7068795A34F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8552" y="439171"/>
            <a:ext cx="12226133" cy="522756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14"/>
              <a:gd name="connsiteY0" fmla="*/ 0 h 10401"/>
              <a:gd name="connsiteX1" fmla="*/ 10014 w 10014"/>
              <a:gd name="connsiteY1" fmla="*/ 401 h 10401"/>
              <a:gd name="connsiteX2" fmla="*/ 10014 w 10014"/>
              <a:gd name="connsiteY2" fmla="*/ 10401 h 10401"/>
              <a:gd name="connsiteX3" fmla="*/ 14 w 10014"/>
              <a:gd name="connsiteY3" fmla="*/ 10401 h 10401"/>
              <a:gd name="connsiteX4" fmla="*/ 0 w 10014"/>
              <a:gd name="connsiteY4" fmla="*/ 0 h 10401"/>
              <a:gd name="connsiteX0" fmla="*/ 0 w 10014"/>
              <a:gd name="connsiteY0" fmla="*/ 0 h 10401"/>
              <a:gd name="connsiteX1" fmla="*/ 10007 w 10014"/>
              <a:gd name="connsiteY1" fmla="*/ 1725 h 10401"/>
              <a:gd name="connsiteX2" fmla="*/ 10014 w 10014"/>
              <a:gd name="connsiteY2" fmla="*/ 10401 h 10401"/>
              <a:gd name="connsiteX3" fmla="*/ 14 w 10014"/>
              <a:gd name="connsiteY3" fmla="*/ 10401 h 10401"/>
              <a:gd name="connsiteX4" fmla="*/ 0 w 10014"/>
              <a:gd name="connsiteY4" fmla="*/ 0 h 10401"/>
              <a:gd name="connsiteX0" fmla="*/ 0 w 10007"/>
              <a:gd name="connsiteY0" fmla="*/ 0 h 10389"/>
              <a:gd name="connsiteX1" fmla="*/ 10000 w 10007"/>
              <a:gd name="connsiteY1" fmla="*/ 1713 h 10389"/>
              <a:gd name="connsiteX2" fmla="*/ 10007 w 10007"/>
              <a:gd name="connsiteY2" fmla="*/ 10389 h 10389"/>
              <a:gd name="connsiteX3" fmla="*/ 7 w 10007"/>
              <a:gd name="connsiteY3" fmla="*/ 10389 h 10389"/>
              <a:gd name="connsiteX4" fmla="*/ 0 w 10007"/>
              <a:gd name="connsiteY4" fmla="*/ 0 h 10389"/>
              <a:gd name="connsiteX0" fmla="*/ 7 w 10014"/>
              <a:gd name="connsiteY0" fmla="*/ 0 h 10389"/>
              <a:gd name="connsiteX1" fmla="*/ 10007 w 10014"/>
              <a:gd name="connsiteY1" fmla="*/ 1713 h 10389"/>
              <a:gd name="connsiteX2" fmla="*/ 10014 w 10014"/>
              <a:gd name="connsiteY2" fmla="*/ 10389 h 10389"/>
              <a:gd name="connsiteX3" fmla="*/ 0 w 10014"/>
              <a:gd name="connsiteY3" fmla="*/ 8335 h 10389"/>
              <a:gd name="connsiteX4" fmla="*/ 7 w 10014"/>
              <a:gd name="connsiteY4" fmla="*/ 0 h 10389"/>
              <a:gd name="connsiteX0" fmla="*/ 0 w 10007"/>
              <a:gd name="connsiteY0" fmla="*/ 0 h 10389"/>
              <a:gd name="connsiteX1" fmla="*/ 10000 w 10007"/>
              <a:gd name="connsiteY1" fmla="*/ 1713 h 10389"/>
              <a:gd name="connsiteX2" fmla="*/ 10007 w 10007"/>
              <a:gd name="connsiteY2" fmla="*/ 10389 h 10389"/>
              <a:gd name="connsiteX3" fmla="*/ 20 w 10007"/>
              <a:gd name="connsiteY3" fmla="*/ 8347 h 10389"/>
              <a:gd name="connsiteX4" fmla="*/ 0 w 10007"/>
              <a:gd name="connsiteY4" fmla="*/ 0 h 10389"/>
              <a:gd name="connsiteX0" fmla="*/ 1 w 10008"/>
              <a:gd name="connsiteY0" fmla="*/ 0 h 10389"/>
              <a:gd name="connsiteX1" fmla="*/ 10001 w 10008"/>
              <a:gd name="connsiteY1" fmla="*/ 1713 h 10389"/>
              <a:gd name="connsiteX2" fmla="*/ 10008 w 10008"/>
              <a:gd name="connsiteY2" fmla="*/ 10389 h 10389"/>
              <a:gd name="connsiteX3" fmla="*/ 1 w 10008"/>
              <a:gd name="connsiteY3" fmla="*/ 8359 h 10389"/>
              <a:gd name="connsiteX4" fmla="*/ 1 w 10008"/>
              <a:gd name="connsiteY4" fmla="*/ 0 h 10389"/>
              <a:gd name="connsiteX0" fmla="*/ 0 w 10007"/>
              <a:gd name="connsiteY0" fmla="*/ 0 h 10389"/>
              <a:gd name="connsiteX1" fmla="*/ 10000 w 10007"/>
              <a:gd name="connsiteY1" fmla="*/ 1713 h 10389"/>
              <a:gd name="connsiteX2" fmla="*/ 10007 w 10007"/>
              <a:gd name="connsiteY2" fmla="*/ 10389 h 10389"/>
              <a:gd name="connsiteX3" fmla="*/ 27 w 10007"/>
              <a:gd name="connsiteY3" fmla="*/ 8371 h 10389"/>
              <a:gd name="connsiteX4" fmla="*/ 0 w 10007"/>
              <a:gd name="connsiteY4" fmla="*/ 0 h 10389"/>
              <a:gd name="connsiteX0" fmla="*/ 0 w 10007"/>
              <a:gd name="connsiteY0" fmla="*/ 0 h 10389"/>
              <a:gd name="connsiteX1" fmla="*/ 10000 w 10007"/>
              <a:gd name="connsiteY1" fmla="*/ 1713 h 10389"/>
              <a:gd name="connsiteX2" fmla="*/ 10007 w 10007"/>
              <a:gd name="connsiteY2" fmla="*/ 10389 h 10389"/>
              <a:gd name="connsiteX3" fmla="*/ 7 w 10007"/>
              <a:gd name="connsiteY3" fmla="*/ 8383 h 10389"/>
              <a:gd name="connsiteX4" fmla="*/ 0 w 10007"/>
              <a:gd name="connsiteY4" fmla="*/ 0 h 10389"/>
              <a:gd name="connsiteX0" fmla="*/ 14 w 10001"/>
              <a:gd name="connsiteY0" fmla="*/ 0 h 10389"/>
              <a:gd name="connsiteX1" fmla="*/ 9994 w 10001"/>
              <a:gd name="connsiteY1" fmla="*/ 1713 h 10389"/>
              <a:gd name="connsiteX2" fmla="*/ 10001 w 10001"/>
              <a:gd name="connsiteY2" fmla="*/ 10389 h 10389"/>
              <a:gd name="connsiteX3" fmla="*/ 1 w 10001"/>
              <a:gd name="connsiteY3" fmla="*/ 8383 h 10389"/>
              <a:gd name="connsiteX4" fmla="*/ 14 w 10001"/>
              <a:gd name="connsiteY4" fmla="*/ 0 h 10389"/>
              <a:gd name="connsiteX0" fmla="*/ 0 w 10007"/>
              <a:gd name="connsiteY0" fmla="*/ 0 h 10377"/>
              <a:gd name="connsiteX1" fmla="*/ 10000 w 10007"/>
              <a:gd name="connsiteY1" fmla="*/ 1701 h 10377"/>
              <a:gd name="connsiteX2" fmla="*/ 10007 w 10007"/>
              <a:gd name="connsiteY2" fmla="*/ 10377 h 10377"/>
              <a:gd name="connsiteX3" fmla="*/ 7 w 10007"/>
              <a:gd name="connsiteY3" fmla="*/ 8371 h 10377"/>
              <a:gd name="connsiteX4" fmla="*/ 0 w 10007"/>
              <a:gd name="connsiteY4" fmla="*/ 0 h 10377"/>
              <a:gd name="connsiteX0" fmla="*/ 0 w 10000"/>
              <a:gd name="connsiteY0" fmla="*/ 0 h 10389"/>
              <a:gd name="connsiteX1" fmla="*/ 10000 w 10000"/>
              <a:gd name="connsiteY1" fmla="*/ 1701 h 10389"/>
              <a:gd name="connsiteX2" fmla="*/ 9987 w 10000"/>
              <a:gd name="connsiteY2" fmla="*/ 10389 h 10389"/>
              <a:gd name="connsiteX3" fmla="*/ 7 w 10000"/>
              <a:gd name="connsiteY3" fmla="*/ 8371 h 10389"/>
              <a:gd name="connsiteX4" fmla="*/ 0 w 10000"/>
              <a:gd name="connsiteY4" fmla="*/ 0 h 10389"/>
              <a:gd name="connsiteX0" fmla="*/ 0 w 10007"/>
              <a:gd name="connsiteY0" fmla="*/ 0 h 10401"/>
              <a:gd name="connsiteX1" fmla="*/ 10000 w 10007"/>
              <a:gd name="connsiteY1" fmla="*/ 1701 h 10401"/>
              <a:gd name="connsiteX2" fmla="*/ 10007 w 10007"/>
              <a:gd name="connsiteY2" fmla="*/ 10401 h 10401"/>
              <a:gd name="connsiteX3" fmla="*/ 7 w 10007"/>
              <a:gd name="connsiteY3" fmla="*/ 8371 h 10401"/>
              <a:gd name="connsiteX4" fmla="*/ 0 w 10007"/>
              <a:gd name="connsiteY4" fmla="*/ 0 h 10401"/>
              <a:gd name="connsiteX0" fmla="*/ 0 w 10020"/>
              <a:gd name="connsiteY0" fmla="*/ 0 h 10401"/>
              <a:gd name="connsiteX1" fmla="*/ 10020 w 10020"/>
              <a:gd name="connsiteY1" fmla="*/ 1713 h 10401"/>
              <a:gd name="connsiteX2" fmla="*/ 10007 w 10020"/>
              <a:gd name="connsiteY2" fmla="*/ 10401 h 10401"/>
              <a:gd name="connsiteX3" fmla="*/ 7 w 10020"/>
              <a:gd name="connsiteY3" fmla="*/ 8371 h 10401"/>
              <a:gd name="connsiteX4" fmla="*/ 0 w 10020"/>
              <a:gd name="connsiteY4" fmla="*/ 0 h 10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0" h="10401">
                <a:moveTo>
                  <a:pt x="0" y="0"/>
                </a:moveTo>
                <a:lnTo>
                  <a:pt x="10020" y="1713"/>
                </a:lnTo>
                <a:cubicBezTo>
                  <a:pt x="10022" y="4605"/>
                  <a:pt x="10005" y="7509"/>
                  <a:pt x="10007" y="10401"/>
                </a:cubicBezTo>
                <a:lnTo>
                  <a:pt x="7" y="8371"/>
                </a:lnTo>
                <a:cubicBezTo>
                  <a:pt x="2" y="4904"/>
                  <a:pt x="5" y="3467"/>
                  <a:pt x="0" y="0"/>
                </a:cubicBezTo>
                <a:close/>
              </a:path>
            </a:pathLst>
          </a:custGeom>
          <a:solidFill>
            <a:srgbClr val="003E53">
              <a:alpha val="75000"/>
            </a:srgbClr>
          </a:solidFill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and drop photo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34DC8175-C091-4CC2-B517-096ADC4BF0D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-20938" y="439171"/>
            <a:ext cx="12241835" cy="522756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14"/>
              <a:gd name="connsiteY0" fmla="*/ 0 h 10401"/>
              <a:gd name="connsiteX1" fmla="*/ 10014 w 10014"/>
              <a:gd name="connsiteY1" fmla="*/ 401 h 10401"/>
              <a:gd name="connsiteX2" fmla="*/ 10014 w 10014"/>
              <a:gd name="connsiteY2" fmla="*/ 10401 h 10401"/>
              <a:gd name="connsiteX3" fmla="*/ 14 w 10014"/>
              <a:gd name="connsiteY3" fmla="*/ 10401 h 10401"/>
              <a:gd name="connsiteX4" fmla="*/ 0 w 10014"/>
              <a:gd name="connsiteY4" fmla="*/ 0 h 10401"/>
              <a:gd name="connsiteX0" fmla="*/ 0 w 10014"/>
              <a:gd name="connsiteY0" fmla="*/ 0 h 10401"/>
              <a:gd name="connsiteX1" fmla="*/ 10007 w 10014"/>
              <a:gd name="connsiteY1" fmla="*/ 1725 h 10401"/>
              <a:gd name="connsiteX2" fmla="*/ 10014 w 10014"/>
              <a:gd name="connsiteY2" fmla="*/ 10401 h 10401"/>
              <a:gd name="connsiteX3" fmla="*/ 14 w 10014"/>
              <a:gd name="connsiteY3" fmla="*/ 10401 h 10401"/>
              <a:gd name="connsiteX4" fmla="*/ 0 w 10014"/>
              <a:gd name="connsiteY4" fmla="*/ 0 h 10401"/>
              <a:gd name="connsiteX0" fmla="*/ 0 w 10007"/>
              <a:gd name="connsiteY0" fmla="*/ 0 h 10389"/>
              <a:gd name="connsiteX1" fmla="*/ 10000 w 10007"/>
              <a:gd name="connsiteY1" fmla="*/ 1713 h 10389"/>
              <a:gd name="connsiteX2" fmla="*/ 10007 w 10007"/>
              <a:gd name="connsiteY2" fmla="*/ 10389 h 10389"/>
              <a:gd name="connsiteX3" fmla="*/ 7 w 10007"/>
              <a:gd name="connsiteY3" fmla="*/ 10389 h 10389"/>
              <a:gd name="connsiteX4" fmla="*/ 0 w 10007"/>
              <a:gd name="connsiteY4" fmla="*/ 0 h 10389"/>
              <a:gd name="connsiteX0" fmla="*/ 7 w 10014"/>
              <a:gd name="connsiteY0" fmla="*/ 0 h 10389"/>
              <a:gd name="connsiteX1" fmla="*/ 10007 w 10014"/>
              <a:gd name="connsiteY1" fmla="*/ 1713 h 10389"/>
              <a:gd name="connsiteX2" fmla="*/ 10014 w 10014"/>
              <a:gd name="connsiteY2" fmla="*/ 10389 h 10389"/>
              <a:gd name="connsiteX3" fmla="*/ 0 w 10014"/>
              <a:gd name="connsiteY3" fmla="*/ 8335 h 10389"/>
              <a:gd name="connsiteX4" fmla="*/ 7 w 10014"/>
              <a:gd name="connsiteY4" fmla="*/ 0 h 10389"/>
              <a:gd name="connsiteX0" fmla="*/ 0 w 10007"/>
              <a:gd name="connsiteY0" fmla="*/ 0 h 10389"/>
              <a:gd name="connsiteX1" fmla="*/ 10000 w 10007"/>
              <a:gd name="connsiteY1" fmla="*/ 1713 h 10389"/>
              <a:gd name="connsiteX2" fmla="*/ 10007 w 10007"/>
              <a:gd name="connsiteY2" fmla="*/ 10389 h 10389"/>
              <a:gd name="connsiteX3" fmla="*/ 20 w 10007"/>
              <a:gd name="connsiteY3" fmla="*/ 8347 h 10389"/>
              <a:gd name="connsiteX4" fmla="*/ 0 w 10007"/>
              <a:gd name="connsiteY4" fmla="*/ 0 h 10389"/>
              <a:gd name="connsiteX0" fmla="*/ 1 w 10008"/>
              <a:gd name="connsiteY0" fmla="*/ 0 h 10389"/>
              <a:gd name="connsiteX1" fmla="*/ 10001 w 10008"/>
              <a:gd name="connsiteY1" fmla="*/ 1713 h 10389"/>
              <a:gd name="connsiteX2" fmla="*/ 10008 w 10008"/>
              <a:gd name="connsiteY2" fmla="*/ 10389 h 10389"/>
              <a:gd name="connsiteX3" fmla="*/ 1 w 10008"/>
              <a:gd name="connsiteY3" fmla="*/ 8359 h 10389"/>
              <a:gd name="connsiteX4" fmla="*/ 1 w 10008"/>
              <a:gd name="connsiteY4" fmla="*/ 0 h 10389"/>
              <a:gd name="connsiteX0" fmla="*/ 0 w 10007"/>
              <a:gd name="connsiteY0" fmla="*/ 0 h 10389"/>
              <a:gd name="connsiteX1" fmla="*/ 10000 w 10007"/>
              <a:gd name="connsiteY1" fmla="*/ 1713 h 10389"/>
              <a:gd name="connsiteX2" fmla="*/ 10007 w 10007"/>
              <a:gd name="connsiteY2" fmla="*/ 10389 h 10389"/>
              <a:gd name="connsiteX3" fmla="*/ 27 w 10007"/>
              <a:gd name="connsiteY3" fmla="*/ 8371 h 10389"/>
              <a:gd name="connsiteX4" fmla="*/ 0 w 10007"/>
              <a:gd name="connsiteY4" fmla="*/ 0 h 10389"/>
              <a:gd name="connsiteX0" fmla="*/ 0 w 10007"/>
              <a:gd name="connsiteY0" fmla="*/ 0 h 10389"/>
              <a:gd name="connsiteX1" fmla="*/ 10000 w 10007"/>
              <a:gd name="connsiteY1" fmla="*/ 1713 h 10389"/>
              <a:gd name="connsiteX2" fmla="*/ 10007 w 10007"/>
              <a:gd name="connsiteY2" fmla="*/ 10389 h 10389"/>
              <a:gd name="connsiteX3" fmla="*/ 7 w 10007"/>
              <a:gd name="connsiteY3" fmla="*/ 8383 h 10389"/>
              <a:gd name="connsiteX4" fmla="*/ 0 w 10007"/>
              <a:gd name="connsiteY4" fmla="*/ 0 h 10389"/>
              <a:gd name="connsiteX0" fmla="*/ 14 w 10001"/>
              <a:gd name="connsiteY0" fmla="*/ 0 h 10389"/>
              <a:gd name="connsiteX1" fmla="*/ 9994 w 10001"/>
              <a:gd name="connsiteY1" fmla="*/ 1713 h 10389"/>
              <a:gd name="connsiteX2" fmla="*/ 10001 w 10001"/>
              <a:gd name="connsiteY2" fmla="*/ 10389 h 10389"/>
              <a:gd name="connsiteX3" fmla="*/ 1 w 10001"/>
              <a:gd name="connsiteY3" fmla="*/ 8383 h 10389"/>
              <a:gd name="connsiteX4" fmla="*/ 14 w 10001"/>
              <a:gd name="connsiteY4" fmla="*/ 0 h 10389"/>
              <a:gd name="connsiteX0" fmla="*/ 0 w 10007"/>
              <a:gd name="connsiteY0" fmla="*/ 0 h 10377"/>
              <a:gd name="connsiteX1" fmla="*/ 10000 w 10007"/>
              <a:gd name="connsiteY1" fmla="*/ 1701 h 10377"/>
              <a:gd name="connsiteX2" fmla="*/ 10007 w 10007"/>
              <a:gd name="connsiteY2" fmla="*/ 10377 h 10377"/>
              <a:gd name="connsiteX3" fmla="*/ 7 w 10007"/>
              <a:gd name="connsiteY3" fmla="*/ 8371 h 10377"/>
              <a:gd name="connsiteX4" fmla="*/ 0 w 10007"/>
              <a:gd name="connsiteY4" fmla="*/ 0 h 10377"/>
              <a:gd name="connsiteX0" fmla="*/ 0 w 10000"/>
              <a:gd name="connsiteY0" fmla="*/ 0 h 10389"/>
              <a:gd name="connsiteX1" fmla="*/ 10000 w 10000"/>
              <a:gd name="connsiteY1" fmla="*/ 1701 h 10389"/>
              <a:gd name="connsiteX2" fmla="*/ 9987 w 10000"/>
              <a:gd name="connsiteY2" fmla="*/ 10389 h 10389"/>
              <a:gd name="connsiteX3" fmla="*/ 7 w 10000"/>
              <a:gd name="connsiteY3" fmla="*/ 8371 h 10389"/>
              <a:gd name="connsiteX4" fmla="*/ 0 w 10000"/>
              <a:gd name="connsiteY4" fmla="*/ 0 h 10389"/>
              <a:gd name="connsiteX0" fmla="*/ 0 w 10007"/>
              <a:gd name="connsiteY0" fmla="*/ 0 h 10401"/>
              <a:gd name="connsiteX1" fmla="*/ 10000 w 10007"/>
              <a:gd name="connsiteY1" fmla="*/ 1701 h 10401"/>
              <a:gd name="connsiteX2" fmla="*/ 10007 w 10007"/>
              <a:gd name="connsiteY2" fmla="*/ 10401 h 10401"/>
              <a:gd name="connsiteX3" fmla="*/ 7 w 10007"/>
              <a:gd name="connsiteY3" fmla="*/ 8371 h 10401"/>
              <a:gd name="connsiteX4" fmla="*/ 0 w 10007"/>
              <a:gd name="connsiteY4" fmla="*/ 0 h 10401"/>
              <a:gd name="connsiteX0" fmla="*/ 0 w 10020"/>
              <a:gd name="connsiteY0" fmla="*/ 0 h 10401"/>
              <a:gd name="connsiteX1" fmla="*/ 10020 w 10020"/>
              <a:gd name="connsiteY1" fmla="*/ 1713 h 10401"/>
              <a:gd name="connsiteX2" fmla="*/ 10007 w 10020"/>
              <a:gd name="connsiteY2" fmla="*/ 10401 h 10401"/>
              <a:gd name="connsiteX3" fmla="*/ 7 w 10020"/>
              <a:gd name="connsiteY3" fmla="*/ 8371 h 10401"/>
              <a:gd name="connsiteX4" fmla="*/ 0 w 10020"/>
              <a:gd name="connsiteY4" fmla="*/ 0 h 10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0" h="10401">
                <a:moveTo>
                  <a:pt x="0" y="0"/>
                </a:moveTo>
                <a:lnTo>
                  <a:pt x="10020" y="1713"/>
                </a:lnTo>
                <a:cubicBezTo>
                  <a:pt x="10022" y="4605"/>
                  <a:pt x="10005" y="7509"/>
                  <a:pt x="10007" y="10401"/>
                </a:cubicBezTo>
                <a:lnTo>
                  <a:pt x="7" y="8371"/>
                </a:lnTo>
                <a:cubicBezTo>
                  <a:pt x="2" y="4904"/>
                  <a:pt x="5" y="3467"/>
                  <a:pt x="0" y="0"/>
                </a:cubicBezTo>
                <a:close/>
              </a:path>
            </a:pathLst>
          </a:custGeom>
          <a:solidFill>
            <a:srgbClr val="003E53">
              <a:alpha val="75000"/>
            </a:srgbClr>
          </a:solidFill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and drop photo000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2E0D7C62-CEFD-4367-90A0-7C10791611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10785" y="1449389"/>
            <a:ext cx="9664700" cy="3875087"/>
          </a:xfrm>
        </p:spPr>
        <p:txBody>
          <a:bodyPr anchor="ctr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SourceSansPro" charset="0"/>
                <a:ea typeface="SourceSansPro" charset="0"/>
                <a:cs typeface="SourceSansPro" charset="0"/>
              </a:defRPr>
            </a:lvl1pPr>
            <a:lvl2pPr marL="457200" indent="0" algn="ctr">
              <a:buFontTx/>
              <a:buNone/>
              <a:defRPr/>
            </a:lvl2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en-US" dirty="0"/>
              <a:t>Divider Slide</a:t>
            </a:r>
          </a:p>
        </p:txBody>
      </p:sp>
    </p:spTree>
    <p:extLst>
      <p:ext uri="{BB962C8B-B14F-4D97-AF65-F5344CB8AC3E}">
        <p14:creationId xmlns:p14="http://schemas.microsoft.com/office/powerpoint/2010/main" val="2360396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3D2E3-2238-422B-A617-92814C91288F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4EF0E-D8D6-4C96-AE38-566840C1B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076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3D2E3-2238-422B-A617-92814C91288F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4EF0E-D8D6-4C96-AE38-566840C1B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72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3D2E3-2238-422B-A617-92814C91288F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4EF0E-D8D6-4C96-AE38-566840C1B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390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3D2E3-2238-422B-A617-92814C91288F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4EF0E-D8D6-4C96-AE38-566840C1B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58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3D2E3-2238-422B-A617-92814C91288F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4EF0E-D8D6-4C96-AE38-566840C1B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07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3D2E3-2238-422B-A617-92814C91288F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4EF0E-D8D6-4C96-AE38-566840C1B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10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3D2E3-2238-422B-A617-92814C91288F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4EF0E-D8D6-4C96-AE38-566840C1B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616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3D2E3-2238-422B-A617-92814C91288F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4EF0E-D8D6-4C96-AE38-566840C1B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70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C7911-DA5D-4637-AD1C-7F8D0F4948DE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6B237-EA5A-4A3D-8195-3B0C0C747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157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4.wmf"/><Relationship Id="rId4" Type="http://schemas.openxmlformats.org/officeDocument/2006/relationships/image" Target="../media/image2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6" b="18408"/>
          <a:stretch/>
        </p:blipFill>
        <p:spPr>
          <a:xfrm>
            <a:off x="0" y="133864"/>
            <a:ext cx="12192000" cy="672413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-1" y="2608730"/>
            <a:ext cx="12192001" cy="2106145"/>
          </a:xfrm>
          <a:prstGeom prst="rect">
            <a:avLst/>
          </a:prstGeom>
          <a:solidFill>
            <a:schemeClr val="tx1">
              <a:lumMod val="85000"/>
              <a:lumOff val="15000"/>
              <a:alpha val="75000"/>
            </a:schemeClr>
          </a:soli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i="1" dirty="0"/>
              <a:t>Instream, Wet-weather Nutrient Trends</a:t>
            </a:r>
            <a:endParaRPr lang="en-US" i="1" dirty="0"/>
          </a:p>
          <a:p>
            <a:endParaRPr lang="en-US" i="1" dirty="0"/>
          </a:p>
          <a:p>
            <a:r>
              <a:rPr lang="en-US" i="1" dirty="0"/>
              <a:t>Holly Piza, P.E., D. WRE</a:t>
            </a:r>
          </a:p>
          <a:p>
            <a:r>
              <a:rPr lang="en-US" dirty="0"/>
              <a:t>October 6, 2022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449" y="3428999"/>
            <a:ext cx="3693552" cy="12858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F71BBB-89B4-51DC-71B6-1C4C6409BD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9906" y="2838254"/>
            <a:ext cx="1984068" cy="177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463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107207-2D93-4D66-805A-5D6B3D4450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79407" y="533656"/>
            <a:ext cx="7826355" cy="51841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Base Flow Hydrology Trend – SPR Denver (2)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9E63B8-1565-4ECC-9E74-5B98F094A0AA}"/>
              </a:ext>
            </a:extLst>
          </p:cNvPr>
          <p:cNvSpPr txBox="1"/>
          <p:nvPr/>
        </p:nvSpPr>
        <p:spPr>
          <a:xfrm>
            <a:off x="5528409" y="5636634"/>
            <a:ext cx="1135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SourceSansPro"/>
              </a:rPr>
              <a:t>No Trend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3B108B-9430-4567-B014-BD063CC736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523"/>
          <a:stretch/>
        </p:blipFill>
        <p:spPr>
          <a:xfrm>
            <a:off x="1524000" y="1469711"/>
            <a:ext cx="9144000" cy="391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073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443E41F-4846-4B57-B384-86ED152511BF}"/>
              </a:ext>
            </a:extLst>
          </p:cNvPr>
          <p:cNvSpPr txBox="1"/>
          <p:nvPr/>
        </p:nvSpPr>
        <p:spPr>
          <a:xfrm>
            <a:off x="4188992" y="5574491"/>
            <a:ext cx="4213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10000"/>
                  </a:schemeClr>
                </a:solidFill>
                <a:latin typeface="SourceSansPro"/>
              </a:rPr>
              <a:t>Significant decrease by 6.5 cfs per year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69FFF8-4093-4C43-A074-F0771FAE4E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843"/>
          <a:stretch/>
        </p:blipFill>
        <p:spPr>
          <a:xfrm>
            <a:off x="1524000" y="1393214"/>
            <a:ext cx="9144000" cy="4071572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D38D2B40-7922-41C3-93A5-728E5B55B3C8}"/>
              </a:ext>
            </a:extLst>
          </p:cNvPr>
          <p:cNvSpPr/>
          <p:nvPr/>
        </p:nvSpPr>
        <p:spPr>
          <a:xfrm rot="748614" flipV="1">
            <a:off x="2762041" y="2482989"/>
            <a:ext cx="7282277" cy="562257"/>
          </a:xfrm>
          <a:prstGeom prst="rightArrow">
            <a:avLst>
              <a:gd name="adj1" fmla="val 21786"/>
              <a:gd name="adj2" fmla="val 78205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21D2CB6B-BCD4-5A96-3707-EB5A02424DAC}"/>
              </a:ext>
            </a:extLst>
          </p:cNvPr>
          <p:cNvSpPr txBox="1">
            <a:spLocks/>
          </p:cNvSpPr>
          <p:nvPr/>
        </p:nvSpPr>
        <p:spPr>
          <a:xfrm>
            <a:off x="1979407" y="533656"/>
            <a:ext cx="7826355" cy="5184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300" kern="1200" baseline="0">
                <a:solidFill>
                  <a:srgbClr val="0C4360"/>
                </a:solidFill>
                <a:latin typeface="Source Sans Pro"/>
                <a:ea typeface="+mn-ea"/>
                <a:cs typeface="Source Sans Pro"/>
              </a:defRPr>
            </a:lvl1pPr>
            <a:lvl2pPr marL="6286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C4360"/>
                </a:solidFill>
                <a:latin typeface="Source Sans Pro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i="0" kern="1200">
                <a:solidFill>
                  <a:srgbClr val="0C4360"/>
                </a:solidFill>
                <a:latin typeface="Source Sans Pro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/>
              <a:t>Base Flow Hydrology Trend – Sand Creek</a:t>
            </a:r>
          </a:p>
        </p:txBody>
      </p:sp>
    </p:spTree>
    <p:extLst>
      <p:ext uri="{BB962C8B-B14F-4D97-AF65-F5344CB8AC3E}">
        <p14:creationId xmlns:p14="http://schemas.microsoft.com/office/powerpoint/2010/main" val="411501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B14C7E-F94D-492E-8BFB-A5EBCA0A77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78124" y="1449389"/>
            <a:ext cx="7248525" cy="3875087"/>
          </a:xfrm>
        </p:spPr>
        <p:txBody>
          <a:bodyPr/>
          <a:lstStyle/>
          <a:p>
            <a:pPr lvl="0"/>
            <a:r>
              <a:rPr lang="en-US" dirty="0"/>
              <a:t>Loads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A89AF1A7-F80A-4749-8FC6-3D725B8F8B6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2" b="11992"/>
          <a:stretch>
            <a:fillRect/>
          </a:stretch>
        </p:blipFill>
        <p:spPr>
          <a:xfrm>
            <a:off x="1498400" y="472812"/>
            <a:ext cx="9169600" cy="5227569"/>
          </a:xfr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A32561AF-86B1-43DA-A5F6-9A207E4464AB}"/>
              </a:ext>
            </a:extLst>
          </p:cNvPr>
          <p:cNvSpPr txBox="1">
            <a:spLocks/>
          </p:cNvSpPr>
          <p:nvPr/>
        </p:nvSpPr>
        <p:spPr>
          <a:xfrm>
            <a:off x="2453050" y="1258889"/>
            <a:ext cx="7248525" cy="3875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Tx/>
              <a:buNone/>
              <a:defRPr sz="3200" kern="1200" baseline="0">
                <a:solidFill>
                  <a:schemeClr val="bg1"/>
                </a:solidFill>
                <a:latin typeface="SourceSansPro" charset="0"/>
                <a:ea typeface="SourceSansPro" charset="0"/>
                <a:cs typeface="SourceSansPro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Storm Loads Trend Analysis</a:t>
            </a:r>
          </a:p>
        </p:txBody>
      </p:sp>
    </p:spTree>
    <p:extLst>
      <p:ext uri="{BB962C8B-B14F-4D97-AF65-F5344CB8AC3E}">
        <p14:creationId xmlns:p14="http://schemas.microsoft.com/office/powerpoint/2010/main" val="4171634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C7E9B2-F698-4AA8-9FFF-508E680787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0660" y="372114"/>
            <a:ext cx="6447415" cy="63775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Normalized Loads Pounds per day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1F4EF8A-ED6D-4E2E-8C7A-61D4911B9627}"/>
              </a:ext>
            </a:extLst>
          </p:cNvPr>
          <p:cNvGraphicFramePr>
            <a:graphicFrameLocks noGrp="1"/>
          </p:cNvGraphicFramePr>
          <p:nvPr/>
        </p:nvGraphicFramePr>
        <p:xfrm>
          <a:off x="1841635" y="2391173"/>
          <a:ext cx="8508733" cy="1155192"/>
        </p:xfrm>
        <a:graphic>
          <a:graphicData uri="http://schemas.openxmlformats.org/drawingml/2006/table">
            <a:tbl>
              <a:tblPr/>
              <a:tblGrid>
                <a:gridCol w="2198509">
                  <a:extLst>
                    <a:ext uri="{9D8B030D-6E8A-4147-A177-3AD203B41FA5}">
                      <a16:colId xmlns:a16="http://schemas.microsoft.com/office/drawing/2014/main" val="3036447867"/>
                    </a:ext>
                  </a:extLst>
                </a:gridCol>
                <a:gridCol w="1577556">
                  <a:extLst>
                    <a:ext uri="{9D8B030D-6E8A-4147-A177-3AD203B41FA5}">
                      <a16:colId xmlns:a16="http://schemas.microsoft.com/office/drawing/2014/main" val="3156360475"/>
                    </a:ext>
                  </a:extLst>
                </a:gridCol>
                <a:gridCol w="1577556">
                  <a:extLst>
                    <a:ext uri="{9D8B030D-6E8A-4147-A177-3AD203B41FA5}">
                      <a16:colId xmlns:a16="http://schemas.microsoft.com/office/drawing/2014/main" val="3445446160"/>
                    </a:ext>
                  </a:extLst>
                </a:gridCol>
                <a:gridCol w="1577556">
                  <a:extLst>
                    <a:ext uri="{9D8B030D-6E8A-4147-A177-3AD203B41FA5}">
                      <a16:colId xmlns:a16="http://schemas.microsoft.com/office/drawing/2014/main" val="2861987875"/>
                    </a:ext>
                  </a:extLst>
                </a:gridCol>
                <a:gridCol w="1577556">
                  <a:extLst>
                    <a:ext uri="{9D8B030D-6E8A-4147-A177-3AD203B41FA5}">
                      <a16:colId xmlns:a16="http://schemas.microsoft.com/office/drawing/2014/main" val="157568657"/>
                    </a:ext>
                  </a:extLst>
                </a:gridCol>
              </a:tblGrid>
              <a:tr h="183471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Platte River at Denver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8480343"/>
                  </a:ext>
                </a:extLst>
              </a:tr>
              <a:tr h="14959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Analyte</a:t>
                      </a: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No. Storm Samples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5824443"/>
                  </a:ext>
                </a:extLst>
              </a:tr>
              <a:tr h="1284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Nitrogen, Total</a:t>
                      </a:r>
                    </a:p>
                  </a:txBody>
                  <a:tcPr marL="45720" marR="45720" marT="9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76,565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6016036"/>
                  </a:ext>
                </a:extLst>
              </a:tr>
              <a:tr h="1284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Phosphorus, Total</a:t>
                      </a:r>
                    </a:p>
                  </a:txBody>
                  <a:tcPr marL="45720" marR="45720" marT="9144" marB="0" anchor="ctr"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9124558"/>
                  </a:ext>
                </a:extLst>
              </a:tr>
              <a:tr h="1284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Suspended Solids</a:t>
                      </a:r>
                    </a:p>
                  </a:txBody>
                  <a:tcPr marL="45720" marR="45720" marT="9144" marB="0" anchor="ctr"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10,984,394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1,105,888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723292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804993D-E0DF-44A4-A4E2-C65682C856A8}"/>
              </a:ext>
            </a:extLst>
          </p:cNvPr>
          <p:cNvGraphicFramePr>
            <a:graphicFrameLocks noGrp="1"/>
          </p:cNvGraphicFramePr>
          <p:nvPr/>
        </p:nvGraphicFramePr>
        <p:xfrm>
          <a:off x="1841634" y="1188199"/>
          <a:ext cx="8508732" cy="1127760"/>
        </p:xfrm>
        <a:graphic>
          <a:graphicData uri="http://schemas.openxmlformats.org/drawingml/2006/table">
            <a:tbl>
              <a:tblPr/>
              <a:tblGrid>
                <a:gridCol w="2186048">
                  <a:extLst>
                    <a:ext uri="{9D8B030D-6E8A-4147-A177-3AD203B41FA5}">
                      <a16:colId xmlns:a16="http://schemas.microsoft.com/office/drawing/2014/main" val="1615343386"/>
                    </a:ext>
                  </a:extLst>
                </a:gridCol>
                <a:gridCol w="1580671">
                  <a:extLst>
                    <a:ext uri="{9D8B030D-6E8A-4147-A177-3AD203B41FA5}">
                      <a16:colId xmlns:a16="http://schemas.microsoft.com/office/drawing/2014/main" val="2811291299"/>
                    </a:ext>
                  </a:extLst>
                </a:gridCol>
                <a:gridCol w="1580671">
                  <a:extLst>
                    <a:ext uri="{9D8B030D-6E8A-4147-A177-3AD203B41FA5}">
                      <a16:colId xmlns:a16="http://schemas.microsoft.com/office/drawing/2014/main" val="4004616076"/>
                    </a:ext>
                  </a:extLst>
                </a:gridCol>
                <a:gridCol w="1580671">
                  <a:extLst>
                    <a:ext uri="{9D8B030D-6E8A-4147-A177-3AD203B41FA5}">
                      <a16:colId xmlns:a16="http://schemas.microsoft.com/office/drawing/2014/main" val="110177864"/>
                    </a:ext>
                  </a:extLst>
                </a:gridCol>
                <a:gridCol w="1580671">
                  <a:extLst>
                    <a:ext uri="{9D8B030D-6E8A-4147-A177-3AD203B41FA5}">
                      <a16:colId xmlns:a16="http://schemas.microsoft.com/office/drawing/2014/main" val="2058489016"/>
                    </a:ext>
                  </a:extLst>
                </a:gridCol>
              </a:tblGrid>
              <a:tr h="230122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Platte River below Union Avenue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2233170"/>
                  </a:ext>
                </a:extLst>
              </a:tr>
              <a:tr h="1833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Analyte</a:t>
                      </a: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No. Storms Samples</a:t>
                      </a:r>
                    </a:p>
                  </a:txBody>
                  <a:tcPr marL="45720" marR="4572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Minimum</a:t>
                      </a:r>
                    </a:p>
                  </a:txBody>
                  <a:tcPr marL="45720" marR="4572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</a:t>
                      </a:r>
                    </a:p>
                  </a:txBody>
                  <a:tcPr marL="45720" marR="4572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Mean</a:t>
                      </a:r>
                    </a:p>
                  </a:txBody>
                  <a:tcPr marL="45720" marR="4572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6461529"/>
                  </a:ext>
                </a:extLst>
              </a:tr>
              <a:tr h="1534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Nitrogen, Total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45720" marR="4572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45720" marR="4572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10,698</a:t>
                      </a:r>
                    </a:p>
                  </a:txBody>
                  <a:tcPr marL="45720" marR="4572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1,613</a:t>
                      </a:r>
                    </a:p>
                  </a:txBody>
                  <a:tcPr marL="45720" marR="4572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2770739"/>
                  </a:ext>
                </a:extLst>
              </a:tr>
              <a:tr h="1534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Phosphorus, Total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45720" marR="4572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5720" marR="4572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3,124</a:t>
                      </a:r>
                    </a:p>
                  </a:txBody>
                  <a:tcPr marL="45720" marR="4572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</a:t>
                      </a:r>
                    </a:p>
                  </a:txBody>
                  <a:tcPr marL="45720" marR="4572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7294983"/>
                  </a:ext>
                </a:extLst>
              </a:tr>
              <a:tr h="1534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Suspended Solids</a:t>
                      </a:r>
                    </a:p>
                  </a:txBody>
                  <a:tcPr marL="45720" marR="45720" marT="0" marB="0" anchor="ctr"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2,960,239</a:t>
                      </a:r>
                    </a:p>
                  </a:txBody>
                  <a:tcPr marL="45720" marR="4572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245,761</a:t>
                      </a:r>
                    </a:p>
                  </a:txBody>
                  <a:tcPr marL="45720" marR="4572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981770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56E20F8-A966-43B8-A374-12C0D6468301}"/>
              </a:ext>
            </a:extLst>
          </p:cNvPr>
          <p:cNvGraphicFramePr>
            <a:graphicFrameLocks noGrp="1"/>
          </p:cNvGraphicFramePr>
          <p:nvPr/>
        </p:nvGraphicFramePr>
        <p:xfrm>
          <a:off x="1841637" y="4899025"/>
          <a:ext cx="8508731" cy="1127760"/>
        </p:xfrm>
        <a:graphic>
          <a:graphicData uri="http://schemas.openxmlformats.org/drawingml/2006/table">
            <a:tbl>
              <a:tblPr/>
              <a:tblGrid>
                <a:gridCol w="2185171">
                  <a:extLst>
                    <a:ext uri="{9D8B030D-6E8A-4147-A177-3AD203B41FA5}">
                      <a16:colId xmlns:a16="http://schemas.microsoft.com/office/drawing/2014/main" val="2233266074"/>
                    </a:ext>
                  </a:extLst>
                </a:gridCol>
                <a:gridCol w="1580890">
                  <a:extLst>
                    <a:ext uri="{9D8B030D-6E8A-4147-A177-3AD203B41FA5}">
                      <a16:colId xmlns:a16="http://schemas.microsoft.com/office/drawing/2014/main" val="760690511"/>
                    </a:ext>
                  </a:extLst>
                </a:gridCol>
                <a:gridCol w="1580890">
                  <a:extLst>
                    <a:ext uri="{9D8B030D-6E8A-4147-A177-3AD203B41FA5}">
                      <a16:colId xmlns:a16="http://schemas.microsoft.com/office/drawing/2014/main" val="462307008"/>
                    </a:ext>
                  </a:extLst>
                </a:gridCol>
                <a:gridCol w="1580890">
                  <a:extLst>
                    <a:ext uri="{9D8B030D-6E8A-4147-A177-3AD203B41FA5}">
                      <a16:colId xmlns:a16="http://schemas.microsoft.com/office/drawing/2014/main" val="2937102777"/>
                    </a:ext>
                  </a:extLst>
                </a:gridCol>
                <a:gridCol w="1580890">
                  <a:extLst>
                    <a:ext uri="{9D8B030D-6E8A-4147-A177-3AD203B41FA5}">
                      <a16:colId xmlns:a16="http://schemas.microsoft.com/office/drawing/2014/main" val="3104151044"/>
                    </a:ext>
                  </a:extLst>
                </a:gridCol>
              </a:tblGrid>
              <a:tr h="163861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Platte River at Henderson</a:t>
                      </a:r>
                    </a:p>
                  </a:txBody>
                  <a:tcPr marL="18288" marR="182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1344965"/>
                  </a:ext>
                </a:extLst>
              </a:tr>
              <a:tr h="11452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Analyte</a:t>
                      </a: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No. Storms Samples</a:t>
                      </a:r>
                    </a:p>
                  </a:txBody>
                  <a:tcPr marL="45720" marR="4572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Min.</a:t>
                      </a:r>
                    </a:p>
                  </a:txBody>
                  <a:tcPr marL="45720" marR="4572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</a:t>
                      </a:r>
                    </a:p>
                  </a:txBody>
                  <a:tcPr marL="45720" marR="4572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Mean</a:t>
                      </a:r>
                    </a:p>
                  </a:txBody>
                  <a:tcPr marL="45720" marR="4572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286962"/>
                  </a:ext>
                </a:extLst>
              </a:tr>
              <a:tr h="1001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Nitrogen, Total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45720" marR="4572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1,826</a:t>
                      </a:r>
                    </a:p>
                  </a:txBody>
                  <a:tcPr marL="45720" marR="4572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103,730</a:t>
                      </a:r>
                    </a:p>
                  </a:txBody>
                  <a:tcPr marL="45720" marR="4572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23,253</a:t>
                      </a:r>
                    </a:p>
                  </a:txBody>
                  <a:tcPr marL="45720" marR="4572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9034438"/>
                  </a:ext>
                </a:extLst>
              </a:tr>
              <a:tr h="1001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Phosphorus, Total</a:t>
                      </a:r>
                    </a:p>
                  </a:txBody>
                  <a:tcPr marL="45720" marR="45720" marT="0" marB="0" anchor="ctr"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23,398</a:t>
                      </a:r>
                    </a:p>
                  </a:txBody>
                  <a:tcPr marL="45720" marR="4572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4,709</a:t>
                      </a:r>
                    </a:p>
                  </a:txBody>
                  <a:tcPr marL="45720" marR="4572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9357976"/>
                  </a:ext>
                </a:extLst>
              </a:tr>
              <a:tr h="1001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Suspended Solids</a:t>
                      </a:r>
                    </a:p>
                  </a:txBody>
                  <a:tcPr marL="45720" marR="45720" marT="0" marB="0" anchor="ctr"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7,530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19,761,101</a:t>
                      </a:r>
                    </a:p>
                  </a:txBody>
                  <a:tcPr marL="45720" marR="4572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2,040,847</a:t>
                      </a:r>
                    </a:p>
                  </a:txBody>
                  <a:tcPr marL="45720" marR="4572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48950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B923666F-CEA9-4C88-BABF-4C67FAF9D1BF}"/>
              </a:ext>
            </a:extLst>
          </p:cNvPr>
          <p:cNvSpPr/>
          <p:nvPr/>
        </p:nvSpPr>
        <p:spPr>
          <a:xfrm>
            <a:off x="1841636" y="1896181"/>
            <a:ext cx="8508731" cy="188037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2D00CE-D621-4435-B49E-55A298F1D1CE}"/>
              </a:ext>
            </a:extLst>
          </p:cNvPr>
          <p:cNvSpPr/>
          <p:nvPr/>
        </p:nvSpPr>
        <p:spPr>
          <a:xfrm>
            <a:off x="1841634" y="3097167"/>
            <a:ext cx="8508732" cy="221677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DEC03BB-4673-4BAD-8FD5-FE89791F1FBC}"/>
              </a:ext>
            </a:extLst>
          </p:cNvPr>
          <p:cNvGraphicFramePr>
            <a:graphicFrameLocks noGrp="1"/>
          </p:cNvGraphicFramePr>
          <p:nvPr/>
        </p:nvGraphicFramePr>
        <p:xfrm>
          <a:off x="1841636" y="3554584"/>
          <a:ext cx="8508732" cy="1219200"/>
        </p:xfrm>
        <a:graphic>
          <a:graphicData uri="http://schemas.openxmlformats.org/drawingml/2006/table">
            <a:tbl>
              <a:tblPr/>
              <a:tblGrid>
                <a:gridCol w="2193656">
                  <a:extLst>
                    <a:ext uri="{9D8B030D-6E8A-4147-A177-3AD203B41FA5}">
                      <a16:colId xmlns:a16="http://schemas.microsoft.com/office/drawing/2014/main" val="1394497966"/>
                    </a:ext>
                  </a:extLst>
                </a:gridCol>
                <a:gridCol w="1578769">
                  <a:extLst>
                    <a:ext uri="{9D8B030D-6E8A-4147-A177-3AD203B41FA5}">
                      <a16:colId xmlns:a16="http://schemas.microsoft.com/office/drawing/2014/main" val="2834760520"/>
                    </a:ext>
                  </a:extLst>
                </a:gridCol>
                <a:gridCol w="1578769">
                  <a:extLst>
                    <a:ext uri="{9D8B030D-6E8A-4147-A177-3AD203B41FA5}">
                      <a16:colId xmlns:a16="http://schemas.microsoft.com/office/drawing/2014/main" val="2252830984"/>
                    </a:ext>
                  </a:extLst>
                </a:gridCol>
                <a:gridCol w="1578769">
                  <a:extLst>
                    <a:ext uri="{9D8B030D-6E8A-4147-A177-3AD203B41FA5}">
                      <a16:colId xmlns:a16="http://schemas.microsoft.com/office/drawing/2014/main" val="3092981936"/>
                    </a:ext>
                  </a:extLst>
                </a:gridCol>
                <a:gridCol w="1578769">
                  <a:extLst>
                    <a:ext uri="{9D8B030D-6E8A-4147-A177-3AD203B41FA5}">
                      <a16:colId xmlns:a16="http://schemas.microsoft.com/office/drawing/2014/main" val="2838417798"/>
                    </a:ext>
                  </a:extLst>
                </a:gridCol>
              </a:tblGrid>
              <a:tr h="281427">
                <a:tc gridSpan="5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4572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Sand Creek above Burlington Ditch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1989600"/>
                  </a:ext>
                </a:extLst>
              </a:tr>
              <a:tr h="16416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Analyte</a:t>
                      </a:r>
                    </a:p>
                  </a:txBody>
                  <a:tcPr marL="45720" marR="457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No. Storms Samples</a:t>
                      </a:r>
                    </a:p>
                  </a:txBody>
                  <a:tcPr marL="45720" marR="4572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Min.</a:t>
                      </a:r>
                    </a:p>
                  </a:txBody>
                  <a:tcPr marL="45720" marR="4572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</a:t>
                      </a:r>
                    </a:p>
                  </a:txBody>
                  <a:tcPr marL="45720" marR="4572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Mean</a:t>
                      </a:r>
                    </a:p>
                  </a:txBody>
                  <a:tcPr marL="45720" marR="4572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6588787"/>
                  </a:ext>
                </a:extLst>
              </a:tr>
              <a:tr h="1641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Nitrogen, Total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45720" marR="4572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45720" marR="4572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38,388</a:t>
                      </a:r>
                    </a:p>
                  </a:txBody>
                  <a:tcPr marL="45720" marR="4572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4,221</a:t>
                      </a:r>
                    </a:p>
                  </a:txBody>
                  <a:tcPr marL="45720" marR="4572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7016988"/>
                  </a:ext>
                </a:extLst>
              </a:tr>
              <a:tr h="1641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Phosphorus, Total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45720" marR="4572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45720" marR="4572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14,862</a:t>
                      </a:r>
                    </a:p>
                  </a:txBody>
                  <a:tcPr marL="45720" marR="4572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1,198</a:t>
                      </a:r>
                    </a:p>
                  </a:txBody>
                  <a:tcPr marL="45720" marR="4572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0164780"/>
                  </a:ext>
                </a:extLst>
              </a:tr>
              <a:tr h="1641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Suspended Solids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45720" marR="4572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2,536</a:t>
                      </a:r>
                    </a:p>
                  </a:txBody>
                  <a:tcPr marL="45720" marR="4572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10,568,654</a:t>
                      </a:r>
                    </a:p>
                  </a:txBody>
                  <a:tcPr marL="45720" marR="4572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834,797</a:t>
                      </a:r>
                    </a:p>
                  </a:txBody>
                  <a:tcPr marL="45720" marR="4572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8015806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3F08203F-C627-4E8F-9327-A6AC0A389C87}"/>
              </a:ext>
            </a:extLst>
          </p:cNvPr>
          <p:cNvSpPr/>
          <p:nvPr/>
        </p:nvSpPr>
        <p:spPr>
          <a:xfrm>
            <a:off x="1841636" y="5610931"/>
            <a:ext cx="8508731" cy="188037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5BD591-398A-4DB4-A996-F39CEDE234BB}"/>
              </a:ext>
            </a:extLst>
          </p:cNvPr>
          <p:cNvSpPr/>
          <p:nvPr/>
        </p:nvSpPr>
        <p:spPr>
          <a:xfrm>
            <a:off x="1841634" y="4362450"/>
            <a:ext cx="8508732" cy="209551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02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58F163A-1DBF-43A6-B79B-FB13F3B2E5BF}"/>
              </a:ext>
            </a:extLst>
          </p:cNvPr>
          <p:cNvSpPr txBox="1">
            <a:spLocks/>
          </p:cNvSpPr>
          <p:nvPr/>
        </p:nvSpPr>
        <p:spPr>
          <a:xfrm>
            <a:off x="1524001" y="71014"/>
            <a:ext cx="3589647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bg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bg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bg1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bg1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Total Suspended Solids</a:t>
            </a:r>
            <a:br>
              <a:rPr lang="en-US" dirty="0"/>
            </a:br>
            <a:r>
              <a:rPr lang="en-US" dirty="0"/>
              <a:t>Loads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F3729D-96CD-4397-B403-420F7EF448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6"/>
          <a:stretch/>
        </p:blipFill>
        <p:spPr bwMode="auto">
          <a:xfrm>
            <a:off x="1756722" y="1166006"/>
            <a:ext cx="4363985" cy="25499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02FF53-D9B8-4C1E-881B-D4FFC90C4C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50"/>
          <a:stretch/>
        </p:blipFill>
        <p:spPr bwMode="auto">
          <a:xfrm>
            <a:off x="1756721" y="3741736"/>
            <a:ext cx="4362574" cy="25670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0FD28C-7244-4CCC-8C6C-23F17AC95C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96"/>
          <a:stretch/>
        </p:blipFill>
        <p:spPr bwMode="auto">
          <a:xfrm>
            <a:off x="6119296" y="3741736"/>
            <a:ext cx="4332099" cy="25878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698C9868-7FE3-45CF-8319-09593D9F8826}"/>
              </a:ext>
            </a:extLst>
          </p:cNvPr>
          <p:cNvSpPr/>
          <p:nvPr/>
        </p:nvSpPr>
        <p:spPr>
          <a:xfrm rot="1268442">
            <a:off x="2511073" y="4627611"/>
            <a:ext cx="3388355" cy="304800"/>
          </a:xfrm>
          <a:prstGeom prst="rightArrow">
            <a:avLst>
              <a:gd name="adj1" fmla="val 21786"/>
              <a:gd name="adj2" fmla="val 92593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CB5D2D-A9D5-46FF-9C57-1C7F0759E33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" r="678" b="10996"/>
          <a:stretch/>
        </p:blipFill>
        <p:spPr>
          <a:xfrm>
            <a:off x="6073592" y="1178911"/>
            <a:ext cx="4332099" cy="25499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1FDBF8-58A5-D403-7154-48D6019E7F32}"/>
              </a:ext>
            </a:extLst>
          </p:cNvPr>
          <p:cNvSpPr txBox="1"/>
          <p:nvPr/>
        </p:nvSpPr>
        <p:spPr>
          <a:xfrm>
            <a:off x="9495356" y="4256792"/>
            <a:ext cx="462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F1337E-5DD9-FBE8-95B1-849FF956903F}"/>
              </a:ext>
            </a:extLst>
          </p:cNvPr>
          <p:cNvSpPr txBox="1"/>
          <p:nvPr/>
        </p:nvSpPr>
        <p:spPr>
          <a:xfrm>
            <a:off x="9459437" y="1752053"/>
            <a:ext cx="462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F03C88-309D-D455-3CA1-D5393F1C9EE6}"/>
              </a:ext>
            </a:extLst>
          </p:cNvPr>
          <p:cNvSpPr txBox="1"/>
          <p:nvPr/>
        </p:nvSpPr>
        <p:spPr>
          <a:xfrm>
            <a:off x="4953775" y="1752053"/>
            <a:ext cx="462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D5293A-DB41-CA41-D3CB-2A5B2F746FDF}"/>
              </a:ext>
            </a:extLst>
          </p:cNvPr>
          <p:cNvSpPr txBox="1"/>
          <p:nvPr/>
        </p:nvSpPr>
        <p:spPr>
          <a:xfrm>
            <a:off x="4729769" y="4085560"/>
            <a:ext cx="1035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Sand</a:t>
            </a:r>
          </a:p>
        </p:txBody>
      </p:sp>
    </p:spTree>
    <p:extLst>
      <p:ext uri="{BB962C8B-B14F-4D97-AF65-F5344CB8AC3E}">
        <p14:creationId xmlns:p14="http://schemas.microsoft.com/office/powerpoint/2010/main" val="189126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EDD4AE5-A257-49F2-AA78-B96AC657E1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1"/>
          <a:stretch/>
        </p:blipFill>
        <p:spPr bwMode="auto">
          <a:xfrm>
            <a:off x="5902986" y="3300421"/>
            <a:ext cx="4332099" cy="26183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6AE2DB9-73CC-4F68-9920-461752AFEFB0}"/>
              </a:ext>
            </a:extLst>
          </p:cNvPr>
          <p:cNvSpPr txBox="1">
            <a:spLocks/>
          </p:cNvSpPr>
          <p:nvPr/>
        </p:nvSpPr>
        <p:spPr>
          <a:xfrm>
            <a:off x="1524001" y="71014"/>
            <a:ext cx="3589647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bg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bg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bg1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bg1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Total Phosphorus</a:t>
            </a:r>
            <a:br>
              <a:rPr lang="en-US" dirty="0"/>
            </a:br>
            <a:r>
              <a:rPr lang="en-US" dirty="0"/>
              <a:t>Loads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CEE5A2-DD51-42F8-A95B-C0ADF438B6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41"/>
          <a:stretch/>
        </p:blipFill>
        <p:spPr bwMode="auto">
          <a:xfrm>
            <a:off x="1136831" y="508905"/>
            <a:ext cx="4363985" cy="26052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0FE8AC-5A40-4533-B9AD-C49A65F216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2700"/>
          <a:stretch/>
        </p:blipFill>
        <p:spPr>
          <a:xfrm>
            <a:off x="5868945" y="508904"/>
            <a:ext cx="4366140" cy="25954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A0C776-A0DF-44EB-9997-FF05478F00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5" b="11605"/>
          <a:stretch/>
        </p:blipFill>
        <p:spPr bwMode="auto">
          <a:xfrm>
            <a:off x="1205035" y="3429000"/>
            <a:ext cx="4358613" cy="25938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16A00F0E-7426-4F10-83AA-10D98F111C3F}"/>
              </a:ext>
            </a:extLst>
          </p:cNvPr>
          <p:cNvSpPr/>
          <p:nvPr/>
        </p:nvSpPr>
        <p:spPr>
          <a:xfrm rot="1268442">
            <a:off x="1784351" y="4457204"/>
            <a:ext cx="3388355" cy="304800"/>
          </a:xfrm>
          <a:prstGeom prst="rightArrow">
            <a:avLst>
              <a:gd name="adj1" fmla="val 21786"/>
              <a:gd name="adj2" fmla="val 92593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140210-68A0-63AA-6E2C-EC7A26F13B26}"/>
              </a:ext>
            </a:extLst>
          </p:cNvPr>
          <p:cNvSpPr txBox="1"/>
          <p:nvPr/>
        </p:nvSpPr>
        <p:spPr>
          <a:xfrm>
            <a:off x="9258155" y="3840125"/>
            <a:ext cx="462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EECB78-13D5-18A3-2D85-61D89651E532}"/>
              </a:ext>
            </a:extLst>
          </p:cNvPr>
          <p:cNvSpPr txBox="1"/>
          <p:nvPr/>
        </p:nvSpPr>
        <p:spPr>
          <a:xfrm>
            <a:off x="9146933" y="999712"/>
            <a:ext cx="462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4D4F8F-3B47-54B4-DB21-16CC13789C7B}"/>
              </a:ext>
            </a:extLst>
          </p:cNvPr>
          <p:cNvSpPr txBox="1"/>
          <p:nvPr/>
        </p:nvSpPr>
        <p:spPr>
          <a:xfrm>
            <a:off x="4641271" y="999712"/>
            <a:ext cx="462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4A4522-B973-83B5-39C9-BA6840F785B3}"/>
              </a:ext>
            </a:extLst>
          </p:cNvPr>
          <p:cNvSpPr txBox="1"/>
          <p:nvPr/>
        </p:nvSpPr>
        <p:spPr>
          <a:xfrm>
            <a:off x="4184461" y="3840125"/>
            <a:ext cx="1035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Sand</a:t>
            </a:r>
          </a:p>
        </p:txBody>
      </p:sp>
    </p:spTree>
    <p:extLst>
      <p:ext uri="{BB962C8B-B14F-4D97-AF65-F5344CB8AC3E}">
        <p14:creationId xmlns:p14="http://schemas.microsoft.com/office/powerpoint/2010/main" val="322136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C7E9B2-F698-4AA8-9FFF-508E680787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1573" y="469392"/>
            <a:ext cx="3589647" cy="9906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Trend Analysis Summary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3C74E74-5C86-429D-8568-5CE22FDDF16A}"/>
              </a:ext>
            </a:extLst>
          </p:cNvPr>
          <p:cNvGraphicFramePr>
            <a:graphicFrameLocks noGrp="1"/>
          </p:cNvGraphicFramePr>
          <p:nvPr/>
        </p:nvGraphicFramePr>
        <p:xfrm>
          <a:off x="1875263" y="1498092"/>
          <a:ext cx="8441472" cy="4395216"/>
        </p:xfrm>
        <a:graphic>
          <a:graphicData uri="http://schemas.openxmlformats.org/drawingml/2006/table">
            <a:tbl>
              <a:tblPr/>
              <a:tblGrid>
                <a:gridCol w="2391937">
                  <a:extLst>
                    <a:ext uri="{9D8B030D-6E8A-4147-A177-3AD203B41FA5}">
                      <a16:colId xmlns:a16="http://schemas.microsoft.com/office/drawing/2014/main" val="1829826467"/>
                    </a:ext>
                  </a:extLst>
                </a:gridCol>
                <a:gridCol w="1209907">
                  <a:extLst>
                    <a:ext uri="{9D8B030D-6E8A-4147-A177-3AD203B41FA5}">
                      <a16:colId xmlns:a16="http://schemas.microsoft.com/office/drawing/2014/main" val="3664112624"/>
                    </a:ext>
                  </a:extLst>
                </a:gridCol>
                <a:gridCol w="1209907">
                  <a:extLst>
                    <a:ext uri="{9D8B030D-6E8A-4147-A177-3AD203B41FA5}">
                      <a16:colId xmlns:a16="http://schemas.microsoft.com/office/drawing/2014/main" val="780806749"/>
                    </a:ext>
                  </a:extLst>
                </a:gridCol>
                <a:gridCol w="1209907">
                  <a:extLst>
                    <a:ext uri="{9D8B030D-6E8A-4147-A177-3AD203B41FA5}">
                      <a16:colId xmlns:a16="http://schemas.microsoft.com/office/drawing/2014/main" val="1504803482"/>
                    </a:ext>
                  </a:extLst>
                </a:gridCol>
                <a:gridCol w="1209907">
                  <a:extLst>
                    <a:ext uri="{9D8B030D-6E8A-4147-A177-3AD203B41FA5}">
                      <a16:colId xmlns:a16="http://schemas.microsoft.com/office/drawing/2014/main" val="3374485372"/>
                    </a:ext>
                  </a:extLst>
                </a:gridCol>
                <a:gridCol w="1209907">
                  <a:extLst>
                    <a:ext uri="{9D8B030D-6E8A-4147-A177-3AD203B41FA5}">
                      <a16:colId xmlns:a16="http://schemas.microsoft.com/office/drawing/2014/main" val="3876181572"/>
                    </a:ext>
                  </a:extLst>
                </a:gridCol>
              </a:tblGrid>
              <a:tr h="2518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Water Quality</a:t>
                      </a:r>
                    </a:p>
                  </a:txBody>
                  <a:tcPr marL="45720" marR="45720" marT="27432" marB="2743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Platte River below Union Avenue</a:t>
                      </a:r>
                    </a:p>
                  </a:txBody>
                  <a:tcPr marL="45720" marR="45720" marT="27432" marB="2743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Platte River at Denver</a:t>
                      </a:r>
                    </a:p>
                  </a:txBody>
                  <a:tcPr marL="45720" marR="45720" marT="27432" marB="2743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Toll Gate Creek above 6</a:t>
                      </a:r>
                      <a:r>
                        <a:rPr lang="en-US" sz="14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Avenue</a:t>
                      </a:r>
                    </a:p>
                  </a:txBody>
                  <a:tcPr marL="45720" marR="45720" marT="27432" marB="2743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Sand Creek above Burlington Ditch</a:t>
                      </a:r>
                    </a:p>
                  </a:txBody>
                  <a:tcPr marL="45720" marR="45720" marT="27432" marB="2743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Platte River at Henderson</a:t>
                      </a:r>
                    </a:p>
                  </a:txBody>
                  <a:tcPr marL="45720" marR="45720" marT="27432" marB="2743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8350280"/>
                  </a:ext>
                </a:extLst>
              </a:tr>
              <a:tr h="2518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Suspended Solids, Total (mg/L)</a:t>
                      </a:r>
                    </a:p>
                  </a:txBody>
                  <a:tcPr marL="45720" marR="45720" marT="27432" marB="2743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▼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▼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379058"/>
                  </a:ext>
                </a:extLst>
              </a:tr>
              <a:tr h="2518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Specific Conductance (µS/cm)</a:t>
                      </a:r>
                    </a:p>
                  </a:txBody>
                  <a:tcPr marL="45720" marR="45720" marT="27432" marB="2743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▲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27432" marB="2743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▲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▲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6021020"/>
                  </a:ext>
                </a:extLst>
              </a:tr>
              <a:tr h="2518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Nitrogen, Total (mg/L)</a:t>
                      </a:r>
                    </a:p>
                  </a:txBody>
                  <a:tcPr marL="45720" marR="45720" marT="27432" marB="2743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marT="27432" marB="2743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▼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0057402"/>
                  </a:ext>
                </a:extLst>
              </a:tr>
              <a:tr h="2518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Phosphorus, Total (mg/L)</a:t>
                      </a:r>
                    </a:p>
                  </a:txBody>
                  <a:tcPr marL="45720" marR="45720" marT="27432" marB="2743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▼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▼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6016885"/>
                  </a:ext>
                </a:extLst>
              </a:tr>
              <a:tr h="251849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Discharge</a:t>
                      </a:r>
                    </a:p>
                  </a:txBody>
                  <a:tcPr marL="45720" marR="45720" marT="27432" marB="2743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Platte River at Denver</a:t>
                      </a:r>
                    </a:p>
                  </a:txBody>
                  <a:tcPr marL="45720" marR="45720" marT="27432" marB="2743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Sand Creek above Burlington Ditch</a:t>
                      </a:r>
                    </a:p>
                  </a:txBody>
                  <a:tcPr marL="45720" marR="45720" marT="27432" marB="2743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Sand Creek above Burlington Ditch</a:t>
                      </a:r>
                    </a:p>
                  </a:txBody>
                  <a:tcPr marL="45720" marR="45720" marT="27432" marB="2743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Platte River at Henderson</a:t>
                      </a:r>
                    </a:p>
                  </a:txBody>
                  <a:tcPr marL="45720" marR="45720" marT="27432" marB="2743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145502"/>
                  </a:ext>
                </a:extLst>
              </a:tr>
              <a:tr h="2518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Discharge (cfs)</a:t>
                      </a:r>
                    </a:p>
                  </a:txBody>
                  <a:tcPr marL="45720" marR="45720" marT="27432" marB="2743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▼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0192758"/>
                  </a:ext>
                </a:extLst>
              </a:tr>
              <a:tr h="251849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Loads</a:t>
                      </a:r>
                    </a:p>
                  </a:txBody>
                  <a:tcPr marL="45720" marR="45720" marT="27432" marB="2743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Platte River at Denver</a:t>
                      </a:r>
                    </a:p>
                  </a:txBody>
                  <a:tcPr marL="45720" marR="45720" marT="27432" marB="2743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Sand Creek above Burlington Ditch</a:t>
                      </a:r>
                    </a:p>
                  </a:txBody>
                  <a:tcPr marL="45720" marR="45720" marT="27432" marB="2743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Sand Creek above Burlington Ditch</a:t>
                      </a:r>
                    </a:p>
                  </a:txBody>
                  <a:tcPr marL="45720" marR="45720" marT="27432" marB="2743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Platte River at Henderson</a:t>
                      </a:r>
                    </a:p>
                  </a:txBody>
                  <a:tcPr marL="45720" marR="45720" marT="27432" marB="2743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576446"/>
                  </a:ext>
                </a:extLst>
              </a:tr>
              <a:tr h="24040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Suspended Solids, Total (#/day)</a:t>
                      </a:r>
                    </a:p>
                  </a:txBody>
                  <a:tcPr marL="45720" marR="45720" marT="27432" marB="2743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▼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4574257"/>
                  </a:ext>
                </a:extLst>
              </a:tr>
              <a:tr h="2289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Nitrogen, Total (#/day)</a:t>
                      </a:r>
                    </a:p>
                  </a:txBody>
                  <a:tcPr marL="45720" marR="45720" marT="27432" marB="2743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8680287"/>
                  </a:ext>
                </a:extLst>
              </a:tr>
              <a:tr h="2518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Phosphorus, Total (#/day)</a:t>
                      </a:r>
                    </a:p>
                  </a:txBody>
                  <a:tcPr marL="45720" marR="45720" marT="27432" marB="2743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▼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6351531"/>
                  </a:ext>
                </a:extLst>
              </a:tr>
              <a:tr h="228953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▼      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Significant decreasing trend</a:t>
                      </a:r>
                    </a:p>
                  </a:txBody>
                  <a:tcPr marL="45720" marR="45720" marT="27432" marB="27432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2717581"/>
                  </a:ext>
                </a:extLst>
              </a:tr>
              <a:tr h="228953">
                <a:tc gridSpan="6"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▲      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Significant increasing trend</a:t>
                      </a:r>
                    </a:p>
                  </a:txBody>
                  <a:tcPr marL="45720" marR="45720" marT="27432" marB="274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7741322"/>
                  </a:ext>
                </a:extLst>
              </a:tr>
              <a:tr h="228953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X       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 trend</a:t>
                      </a:r>
                    </a:p>
                  </a:txBody>
                  <a:tcPr marL="45720" marR="45720" marT="27432" marB="274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181970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C6E857C-E4AB-A793-ECEE-40AC5C172438}"/>
              </a:ext>
            </a:extLst>
          </p:cNvPr>
          <p:cNvSpPr txBox="1"/>
          <p:nvPr/>
        </p:nvSpPr>
        <p:spPr>
          <a:xfrm>
            <a:off x="9494950" y="967576"/>
            <a:ext cx="462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BBDD5C-E3D3-3C6B-50BE-D1764DC349D7}"/>
              </a:ext>
            </a:extLst>
          </p:cNvPr>
          <p:cNvSpPr txBox="1"/>
          <p:nvPr/>
        </p:nvSpPr>
        <p:spPr>
          <a:xfrm>
            <a:off x="4625539" y="973110"/>
            <a:ext cx="4311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6C3109-5ACA-62E3-D85A-0BD7B0620511}"/>
              </a:ext>
            </a:extLst>
          </p:cNvPr>
          <p:cNvSpPr txBox="1"/>
          <p:nvPr/>
        </p:nvSpPr>
        <p:spPr>
          <a:xfrm>
            <a:off x="5972289" y="967576"/>
            <a:ext cx="462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27EC90-499F-26E4-7F5F-5585A82E802D}"/>
              </a:ext>
            </a:extLst>
          </p:cNvPr>
          <p:cNvSpPr txBox="1"/>
          <p:nvPr/>
        </p:nvSpPr>
        <p:spPr>
          <a:xfrm>
            <a:off x="8002405" y="974872"/>
            <a:ext cx="1213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Sand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F53AB8-7855-8DD9-B94C-5E6308B804E4}"/>
              </a:ext>
            </a:extLst>
          </p:cNvPr>
          <p:cNvSpPr txBox="1"/>
          <p:nvPr/>
        </p:nvSpPr>
        <p:spPr>
          <a:xfrm>
            <a:off x="6992317" y="967576"/>
            <a:ext cx="1213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TG</a:t>
            </a:r>
          </a:p>
        </p:txBody>
      </p:sp>
    </p:spTree>
    <p:extLst>
      <p:ext uri="{BB962C8B-B14F-4D97-AF65-F5344CB8AC3E}">
        <p14:creationId xmlns:p14="http://schemas.microsoft.com/office/powerpoint/2010/main" val="2725024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6" b="18408"/>
          <a:stretch/>
        </p:blipFill>
        <p:spPr>
          <a:xfrm>
            <a:off x="0" y="133864"/>
            <a:ext cx="12192000" cy="672413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-1" y="2472286"/>
            <a:ext cx="12192001" cy="2106145"/>
          </a:xfrm>
          <a:prstGeom prst="rect">
            <a:avLst/>
          </a:prstGeom>
          <a:solidFill>
            <a:schemeClr val="tx1">
              <a:lumMod val="85000"/>
              <a:lumOff val="15000"/>
              <a:alpha val="75000"/>
            </a:schemeClr>
          </a:soli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/>
              <a:t>Thank You!</a:t>
            </a:r>
          </a:p>
          <a:p>
            <a:endParaRPr lang="en-US" i="1" dirty="0"/>
          </a:p>
          <a:p>
            <a:endParaRPr lang="en-US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809" y="3018880"/>
            <a:ext cx="4209828" cy="14656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395CF3-8800-BE19-8EA9-CFED7B59B0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7558" y="2774757"/>
            <a:ext cx="1987468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071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107207-2D93-4D66-805A-5D6B3D4450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37129" y="1500676"/>
            <a:ext cx="8058259" cy="4462775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1998-2018, 20 years of data!</a:t>
            </a:r>
          </a:p>
          <a:p>
            <a:r>
              <a:rPr lang="en-US" sz="2400" dirty="0">
                <a:solidFill>
                  <a:schemeClr val="bg1"/>
                </a:solidFill>
              </a:rPr>
              <a:t>Phase 1 MS4 requirement for instream, wet weather monitoring</a:t>
            </a:r>
          </a:p>
          <a:p>
            <a:r>
              <a:rPr lang="en-US" sz="2400" dirty="0">
                <a:solidFill>
                  <a:schemeClr val="bg1"/>
                </a:solidFill>
              </a:rPr>
              <a:t>JTF = MHFD, Denver, Aurora, and Lakewood</a:t>
            </a:r>
          </a:p>
          <a:p>
            <a:r>
              <a:rPr lang="en-US" sz="2400" dirty="0">
                <a:solidFill>
                  <a:schemeClr val="bg1"/>
                </a:solidFill>
              </a:rPr>
              <a:t>USGS and Colorado DWR streamflow gaging stations </a:t>
            </a:r>
          </a:p>
          <a:p>
            <a:r>
              <a:rPr lang="en-US" sz="2400" dirty="0">
                <a:solidFill>
                  <a:schemeClr val="bg1"/>
                </a:solidFill>
              </a:rPr>
              <a:t>MHFD ALERT rainfall stations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Stream flow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Precipitation</a:t>
            </a:r>
          </a:p>
          <a:p>
            <a:r>
              <a:rPr lang="en-US" sz="2400" dirty="0">
                <a:solidFill>
                  <a:schemeClr val="bg1"/>
                </a:solidFill>
              </a:rPr>
              <a:t>Refrigerated autosamplers remotely operated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24-hour composite water quality sample</a:t>
            </a:r>
          </a:p>
          <a:p>
            <a:pPr lvl="1"/>
            <a:endParaRPr lang="en-US" sz="19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C7E9B2-F698-4AA8-9FFF-508E68078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1" y="179823"/>
            <a:ext cx="3589647" cy="990600"/>
          </a:xfrm>
        </p:spPr>
        <p:txBody>
          <a:bodyPr/>
          <a:lstStyle/>
          <a:p>
            <a:pPr algn="ctr"/>
            <a:r>
              <a:rPr lang="en-US" sz="3600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1613700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CA61313-A7FD-4416-AB66-647C41D5B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860" y="-90828"/>
            <a:ext cx="9334280" cy="72123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CF7697-9307-8A8D-6D46-0726BFC92F1D}"/>
              </a:ext>
            </a:extLst>
          </p:cNvPr>
          <p:cNvSpPr txBox="1"/>
          <p:nvPr/>
        </p:nvSpPr>
        <p:spPr>
          <a:xfrm>
            <a:off x="6468219" y="311972"/>
            <a:ext cx="462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0CA8A1-F431-0682-856F-D875A60EC728}"/>
              </a:ext>
            </a:extLst>
          </p:cNvPr>
          <p:cNvSpPr txBox="1"/>
          <p:nvPr/>
        </p:nvSpPr>
        <p:spPr>
          <a:xfrm>
            <a:off x="6468219" y="1981200"/>
            <a:ext cx="1035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Sand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490EDE-4B46-8F4E-15A7-7D852CC54BEA}"/>
              </a:ext>
            </a:extLst>
          </p:cNvPr>
          <p:cNvSpPr txBox="1"/>
          <p:nvPr/>
        </p:nvSpPr>
        <p:spPr>
          <a:xfrm>
            <a:off x="5669280" y="2992147"/>
            <a:ext cx="462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08446F-BD7F-7484-7078-6C963103AF20}"/>
              </a:ext>
            </a:extLst>
          </p:cNvPr>
          <p:cNvSpPr txBox="1"/>
          <p:nvPr/>
        </p:nvSpPr>
        <p:spPr>
          <a:xfrm>
            <a:off x="5036372" y="4865771"/>
            <a:ext cx="462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974419-FE94-3FB8-830A-3F2BD38785B6}"/>
              </a:ext>
            </a:extLst>
          </p:cNvPr>
          <p:cNvSpPr txBox="1"/>
          <p:nvPr/>
        </p:nvSpPr>
        <p:spPr>
          <a:xfrm>
            <a:off x="7741207" y="3204417"/>
            <a:ext cx="1035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TG</a:t>
            </a:r>
          </a:p>
        </p:txBody>
      </p:sp>
    </p:spTree>
    <p:extLst>
      <p:ext uri="{BB962C8B-B14F-4D97-AF65-F5344CB8AC3E}">
        <p14:creationId xmlns:p14="http://schemas.microsoft.com/office/powerpoint/2010/main" val="3214150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107207-2D93-4D66-805A-5D6B3D4450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1460880"/>
            <a:ext cx="4486119" cy="4213068"/>
          </a:xfrm>
        </p:spPr>
        <p:txBody>
          <a:bodyPr/>
          <a:lstStyle/>
          <a:p>
            <a:r>
              <a:rPr lang="en-US" sz="2400" dirty="0"/>
              <a:t>Composite Samples</a:t>
            </a:r>
          </a:p>
          <a:p>
            <a:pPr lvl="1"/>
            <a:r>
              <a:rPr lang="en-US" sz="2000" dirty="0"/>
              <a:t>Seasonally (Apr-Oct)</a:t>
            </a:r>
          </a:p>
          <a:p>
            <a:pPr lvl="1"/>
            <a:r>
              <a:rPr lang="en-US" sz="2000" dirty="0"/>
              <a:t>Lab analysis of physicochemical, ions, nutrients, metals, and solids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500" dirty="0"/>
              <a:t>Trend analysis focused on…</a:t>
            </a:r>
            <a:endParaRPr lang="en-US" sz="2000" dirty="0"/>
          </a:p>
          <a:p>
            <a:pPr lvl="1"/>
            <a:r>
              <a:rPr lang="en-US" sz="2000" dirty="0"/>
              <a:t>Conductivity</a:t>
            </a:r>
          </a:p>
          <a:p>
            <a:pPr lvl="1"/>
            <a:r>
              <a:rPr lang="en-US" sz="2000" dirty="0"/>
              <a:t>Total Suspended Solids</a:t>
            </a:r>
          </a:p>
          <a:p>
            <a:pPr lvl="1"/>
            <a:r>
              <a:rPr lang="en-US" sz="2000" dirty="0"/>
              <a:t>Total Nitrogen</a:t>
            </a:r>
          </a:p>
          <a:p>
            <a:pPr lvl="1"/>
            <a:r>
              <a:rPr lang="en-US" sz="2000" dirty="0"/>
              <a:t>Total Phosphorus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C7E9B2-F698-4AA8-9FFF-508E68078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4001" y="61489"/>
            <a:ext cx="3589647" cy="990600"/>
          </a:xfrm>
        </p:spPr>
        <p:txBody>
          <a:bodyPr/>
          <a:lstStyle/>
          <a:p>
            <a:pPr algn="ctr"/>
            <a:r>
              <a:rPr lang="en-US" dirty="0"/>
              <a:t>Data Collection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25F182-7DF3-F58A-93CB-15E955121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1606" y="556789"/>
            <a:ext cx="7454907" cy="496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521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107207-2D93-4D66-805A-5D6B3D4450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43552" y="649319"/>
            <a:ext cx="4895849" cy="1995910"/>
          </a:xfrm>
          <a:solidFill>
            <a:schemeClr val="bg1"/>
          </a:solidFill>
        </p:spPr>
        <p:txBody>
          <a:bodyPr/>
          <a:lstStyle/>
          <a:p>
            <a:pPr marL="0" lvl="1" indent="0">
              <a:buNone/>
            </a:pPr>
            <a:r>
              <a:rPr lang="en-US" sz="2400" dirty="0"/>
              <a:t>Stormflow = Discharge – Baseflow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C7E9B2-F698-4AA8-9FFF-508E68078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Bounds on Hydrology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BC05B7-A2C3-4C40-B0E4-38A4844A8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248787"/>
            <a:ext cx="8686800" cy="497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910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FC83249F-A2A3-49F6-9AFB-D49ADDFB2A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992"/>
          <a:stretch/>
        </p:blipFill>
        <p:spPr>
          <a:xfrm>
            <a:off x="6258468" y="3762382"/>
            <a:ext cx="4297680" cy="253163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83712A4-7DE9-4769-AE82-18E8056841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2115"/>
          <a:stretch/>
        </p:blipFill>
        <p:spPr>
          <a:xfrm>
            <a:off x="1798320" y="3775751"/>
            <a:ext cx="4297680" cy="252204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C7E9B2-F698-4AA8-9FFF-508E680787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9045" y="401767"/>
            <a:ext cx="6845448" cy="49871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Total Suspended Solids (TSS) Concentrations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CBF0A64-6454-4386-98B5-12883C2E60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1045"/>
          <a:stretch/>
        </p:blipFill>
        <p:spPr>
          <a:xfrm>
            <a:off x="6227445" y="1166390"/>
            <a:ext cx="4297680" cy="255276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F1CDC87-568F-4B2D-9F39-D9CB4DA308D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1778"/>
          <a:stretch/>
        </p:blipFill>
        <p:spPr>
          <a:xfrm>
            <a:off x="1798320" y="1118764"/>
            <a:ext cx="4297680" cy="2537774"/>
          </a:xfrm>
          <a:prstGeom prst="rect">
            <a:avLst/>
          </a:prstGeom>
        </p:spPr>
      </p:pic>
      <p:sp>
        <p:nvSpPr>
          <p:cNvPr id="23" name="Arrow: Right 22">
            <a:extLst>
              <a:ext uri="{FF2B5EF4-FFF2-40B4-BE49-F238E27FC236}">
                <a16:creationId xmlns:a16="http://schemas.microsoft.com/office/drawing/2014/main" id="{3E84D616-6AD9-46F7-A207-88DA86284E84}"/>
              </a:ext>
            </a:extLst>
          </p:cNvPr>
          <p:cNvSpPr/>
          <p:nvPr/>
        </p:nvSpPr>
        <p:spPr>
          <a:xfrm rot="1268442">
            <a:off x="2406297" y="4627612"/>
            <a:ext cx="3388355" cy="304800"/>
          </a:xfrm>
          <a:prstGeom prst="rightArrow">
            <a:avLst>
              <a:gd name="adj1" fmla="val 21786"/>
              <a:gd name="adj2" fmla="val 92593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29942493-8730-4675-994A-C8F5F8FC25F2}"/>
              </a:ext>
            </a:extLst>
          </p:cNvPr>
          <p:cNvSpPr/>
          <p:nvPr/>
        </p:nvSpPr>
        <p:spPr>
          <a:xfrm rot="1268442">
            <a:off x="6949722" y="4627612"/>
            <a:ext cx="3388355" cy="304800"/>
          </a:xfrm>
          <a:prstGeom prst="rightArrow">
            <a:avLst>
              <a:gd name="adj1" fmla="val 21786"/>
              <a:gd name="adj2" fmla="val 92593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60E19E-2133-196E-34E6-309B5AB1BCC5}"/>
              </a:ext>
            </a:extLst>
          </p:cNvPr>
          <p:cNvSpPr txBox="1"/>
          <p:nvPr/>
        </p:nvSpPr>
        <p:spPr>
          <a:xfrm>
            <a:off x="9495356" y="4256792"/>
            <a:ext cx="462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4ABB8E-DFD8-B921-220B-ED3D1513AC44}"/>
              </a:ext>
            </a:extLst>
          </p:cNvPr>
          <p:cNvSpPr txBox="1"/>
          <p:nvPr/>
        </p:nvSpPr>
        <p:spPr>
          <a:xfrm>
            <a:off x="9459437" y="1752053"/>
            <a:ext cx="462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663078-AA9C-A9BE-5010-4449D45E84BE}"/>
              </a:ext>
            </a:extLst>
          </p:cNvPr>
          <p:cNvSpPr txBox="1"/>
          <p:nvPr/>
        </p:nvSpPr>
        <p:spPr>
          <a:xfrm>
            <a:off x="4953775" y="1752053"/>
            <a:ext cx="462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D219A3-63BF-2E9B-4722-A8CA6E4FB731}"/>
              </a:ext>
            </a:extLst>
          </p:cNvPr>
          <p:cNvSpPr txBox="1"/>
          <p:nvPr/>
        </p:nvSpPr>
        <p:spPr>
          <a:xfrm>
            <a:off x="4729769" y="4085560"/>
            <a:ext cx="1035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Sand</a:t>
            </a:r>
          </a:p>
        </p:txBody>
      </p:sp>
    </p:spTree>
    <p:extLst>
      <p:ext uri="{BB962C8B-B14F-4D97-AF65-F5344CB8AC3E}">
        <p14:creationId xmlns:p14="http://schemas.microsoft.com/office/powerpoint/2010/main" val="77657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7CD06D8-3808-4ED4-9789-791724132F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37"/>
          <a:stretch/>
        </p:blipFill>
        <p:spPr>
          <a:xfrm>
            <a:off x="6167725" y="3716851"/>
            <a:ext cx="4297680" cy="25850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779449C-BE18-4BE9-9EAD-DEA4A47351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0585"/>
          <a:stretch/>
        </p:blipFill>
        <p:spPr>
          <a:xfrm>
            <a:off x="6107008" y="1123297"/>
            <a:ext cx="4297681" cy="261393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C7E9B2-F698-4AA8-9FFF-508E680787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5876" y="376479"/>
            <a:ext cx="6662568" cy="9906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Total Phosphorus Concentrations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1C05A4F0-6FAD-49DF-8FB4-945AA93449CC}"/>
              </a:ext>
            </a:extLst>
          </p:cNvPr>
          <p:cNvSpPr/>
          <p:nvPr/>
        </p:nvSpPr>
        <p:spPr>
          <a:xfrm rot="1268442">
            <a:off x="6730647" y="4585356"/>
            <a:ext cx="3388355" cy="304800"/>
          </a:xfrm>
          <a:prstGeom prst="rightArrow">
            <a:avLst>
              <a:gd name="adj1" fmla="val 21786"/>
              <a:gd name="adj2" fmla="val 92593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44C6E682-2D8B-4B96-9099-1AE3C6A8B4B0}"/>
              </a:ext>
            </a:extLst>
          </p:cNvPr>
          <p:cNvSpPr/>
          <p:nvPr/>
        </p:nvSpPr>
        <p:spPr>
          <a:xfrm rot="1268442">
            <a:off x="6730646" y="1933701"/>
            <a:ext cx="3388355" cy="304800"/>
          </a:xfrm>
          <a:prstGeom prst="rightArrow">
            <a:avLst>
              <a:gd name="adj1" fmla="val 21786"/>
              <a:gd name="adj2" fmla="val 92593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1E3D9C-1D27-42C3-96C7-3F73BF5990A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1565"/>
          <a:stretch/>
        </p:blipFill>
        <p:spPr>
          <a:xfrm>
            <a:off x="1798320" y="3722664"/>
            <a:ext cx="4297680" cy="2585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8D1A601-792B-4FCF-B9E7-B8BE36E468A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1778"/>
          <a:stretch/>
        </p:blipFill>
        <p:spPr>
          <a:xfrm>
            <a:off x="1785692" y="1121879"/>
            <a:ext cx="4297680" cy="25790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D6191B-482F-F5D6-28F4-0B64F4424512}"/>
              </a:ext>
            </a:extLst>
          </p:cNvPr>
          <p:cNvSpPr txBox="1"/>
          <p:nvPr/>
        </p:nvSpPr>
        <p:spPr>
          <a:xfrm>
            <a:off x="9495356" y="4256792"/>
            <a:ext cx="462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927856-9281-BD0F-15C6-AA40B4CAFEAD}"/>
              </a:ext>
            </a:extLst>
          </p:cNvPr>
          <p:cNvSpPr txBox="1"/>
          <p:nvPr/>
        </p:nvSpPr>
        <p:spPr>
          <a:xfrm>
            <a:off x="9459437" y="1752053"/>
            <a:ext cx="462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2BDD63-9817-D223-7CED-F37C8EDFF53A}"/>
              </a:ext>
            </a:extLst>
          </p:cNvPr>
          <p:cNvSpPr txBox="1"/>
          <p:nvPr/>
        </p:nvSpPr>
        <p:spPr>
          <a:xfrm>
            <a:off x="4953775" y="1752053"/>
            <a:ext cx="462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E4DB6F-E26A-B7AB-8BC4-653B73FAB4B3}"/>
              </a:ext>
            </a:extLst>
          </p:cNvPr>
          <p:cNvSpPr txBox="1"/>
          <p:nvPr/>
        </p:nvSpPr>
        <p:spPr>
          <a:xfrm>
            <a:off x="4729769" y="4085560"/>
            <a:ext cx="1035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Sand</a:t>
            </a:r>
          </a:p>
        </p:txBody>
      </p:sp>
    </p:spTree>
    <p:extLst>
      <p:ext uri="{BB962C8B-B14F-4D97-AF65-F5344CB8AC3E}">
        <p14:creationId xmlns:p14="http://schemas.microsoft.com/office/powerpoint/2010/main" val="253866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C7E9B2-F698-4AA8-9FFF-508E680787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61489"/>
            <a:ext cx="5805071" cy="990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200" dirty="0"/>
              <a:t>Trend Analysis</a:t>
            </a:r>
            <a:br>
              <a:rPr lang="en-US" sz="2200" dirty="0"/>
            </a:br>
            <a:r>
              <a:rPr lang="en-US" sz="2200" dirty="0"/>
              <a:t>South Platte River at Denver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7FDCC4-BD4C-426C-B0EC-52CAF052D1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283" r="2292" b="1666"/>
          <a:stretch/>
        </p:blipFill>
        <p:spPr>
          <a:xfrm>
            <a:off x="1524000" y="1162050"/>
            <a:ext cx="5772150" cy="50673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ED62ED-447E-46E2-BA94-79D67F7B4C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508" b="10585"/>
          <a:stretch/>
        </p:blipFill>
        <p:spPr>
          <a:xfrm>
            <a:off x="5805071" y="61489"/>
            <a:ext cx="4784271" cy="2984760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B241F5A0-7AAB-4459-B40C-42AE676A3B50}"/>
              </a:ext>
            </a:extLst>
          </p:cNvPr>
          <p:cNvSpPr/>
          <p:nvPr/>
        </p:nvSpPr>
        <p:spPr>
          <a:xfrm rot="1268442">
            <a:off x="6437449" y="1283024"/>
            <a:ext cx="3666684" cy="203198"/>
          </a:xfrm>
          <a:prstGeom prst="rightArrow">
            <a:avLst>
              <a:gd name="adj1" fmla="val 21786"/>
              <a:gd name="adj2" fmla="val 92593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BD2D3CB-DCF6-4B46-B566-8686FADB3C75}"/>
              </a:ext>
            </a:extLst>
          </p:cNvPr>
          <p:cNvSpPr/>
          <p:nvPr/>
        </p:nvSpPr>
        <p:spPr>
          <a:xfrm rot="1050097">
            <a:off x="2216109" y="4109564"/>
            <a:ext cx="5046996" cy="280943"/>
          </a:xfrm>
          <a:prstGeom prst="rightArrow">
            <a:avLst>
              <a:gd name="adj1" fmla="val 21786"/>
              <a:gd name="adj2" fmla="val 92593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93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C7E9B2-F698-4AA8-9FFF-508E680787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19605" y="868313"/>
            <a:ext cx="3589647" cy="9906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Water Quality Trends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51AA5F1-7AA0-45CF-B598-04DC659B07E9}"/>
              </a:ext>
            </a:extLst>
          </p:cNvPr>
          <p:cNvGraphicFramePr>
            <a:graphicFrameLocks noGrp="1"/>
          </p:cNvGraphicFramePr>
          <p:nvPr/>
        </p:nvGraphicFramePr>
        <p:xfrm>
          <a:off x="1814946" y="2438400"/>
          <a:ext cx="8441475" cy="2785872"/>
        </p:xfrm>
        <a:graphic>
          <a:graphicData uri="http://schemas.openxmlformats.org/drawingml/2006/table">
            <a:tbl>
              <a:tblPr/>
              <a:tblGrid>
                <a:gridCol w="2347480">
                  <a:extLst>
                    <a:ext uri="{9D8B030D-6E8A-4147-A177-3AD203B41FA5}">
                      <a16:colId xmlns:a16="http://schemas.microsoft.com/office/drawing/2014/main" val="3601779393"/>
                    </a:ext>
                  </a:extLst>
                </a:gridCol>
                <a:gridCol w="1218799">
                  <a:extLst>
                    <a:ext uri="{9D8B030D-6E8A-4147-A177-3AD203B41FA5}">
                      <a16:colId xmlns:a16="http://schemas.microsoft.com/office/drawing/2014/main" val="3137155646"/>
                    </a:ext>
                  </a:extLst>
                </a:gridCol>
                <a:gridCol w="1218799">
                  <a:extLst>
                    <a:ext uri="{9D8B030D-6E8A-4147-A177-3AD203B41FA5}">
                      <a16:colId xmlns:a16="http://schemas.microsoft.com/office/drawing/2014/main" val="185323873"/>
                    </a:ext>
                  </a:extLst>
                </a:gridCol>
                <a:gridCol w="1218799">
                  <a:extLst>
                    <a:ext uri="{9D8B030D-6E8A-4147-A177-3AD203B41FA5}">
                      <a16:colId xmlns:a16="http://schemas.microsoft.com/office/drawing/2014/main" val="3125746226"/>
                    </a:ext>
                  </a:extLst>
                </a:gridCol>
                <a:gridCol w="1218799">
                  <a:extLst>
                    <a:ext uri="{9D8B030D-6E8A-4147-A177-3AD203B41FA5}">
                      <a16:colId xmlns:a16="http://schemas.microsoft.com/office/drawing/2014/main" val="4268424014"/>
                    </a:ext>
                  </a:extLst>
                </a:gridCol>
                <a:gridCol w="1218799">
                  <a:extLst>
                    <a:ext uri="{9D8B030D-6E8A-4147-A177-3AD203B41FA5}">
                      <a16:colId xmlns:a16="http://schemas.microsoft.com/office/drawing/2014/main" val="2913138848"/>
                    </a:ext>
                  </a:extLst>
                </a:gridCol>
              </a:tblGrid>
              <a:tr h="2518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Water Quality</a:t>
                      </a:r>
                    </a:p>
                  </a:txBody>
                  <a:tcPr marL="45720" marR="45720" marT="27432" marB="2743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Platte River below Union Avenue</a:t>
                      </a:r>
                    </a:p>
                  </a:txBody>
                  <a:tcPr marL="45720" marR="45720" marT="27432" marB="2743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Platte River at Denver</a:t>
                      </a:r>
                    </a:p>
                  </a:txBody>
                  <a:tcPr marL="45720" marR="45720" marT="27432" marB="2743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Toll Gate Creek above 6</a:t>
                      </a:r>
                      <a:r>
                        <a:rPr lang="en-US" sz="14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Avenue</a:t>
                      </a:r>
                    </a:p>
                  </a:txBody>
                  <a:tcPr marL="45720" marR="45720" marT="27432" marB="2743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Sand Creek above Burlington Ditch</a:t>
                      </a:r>
                    </a:p>
                  </a:txBody>
                  <a:tcPr marL="45720" marR="45720" marT="27432" marB="2743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Platte River at Henderson</a:t>
                      </a:r>
                    </a:p>
                  </a:txBody>
                  <a:tcPr marL="45720" marR="45720" marT="27432" marB="27432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792123"/>
                  </a:ext>
                </a:extLst>
              </a:tr>
              <a:tr h="24040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Suspended Solids, Total (mg/L)</a:t>
                      </a:r>
                    </a:p>
                  </a:txBody>
                  <a:tcPr marL="45720" marR="45720" marT="27432" marB="2743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▼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▼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1025465"/>
                  </a:ext>
                </a:extLst>
              </a:tr>
              <a:tr h="24040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Specific Conductance (µS/cm)</a:t>
                      </a:r>
                    </a:p>
                  </a:txBody>
                  <a:tcPr marL="45720" marR="45720" marT="27432" marB="2743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▲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▲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</a:rPr>
                        <a:t>▲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3732773"/>
                  </a:ext>
                </a:extLst>
              </a:tr>
              <a:tr h="24040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Nitrogen, Total (mg/L)</a:t>
                      </a:r>
                    </a:p>
                  </a:txBody>
                  <a:tcPr marL="45720" marR="45720" marT="27432" marB="2743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▼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9115282"/>
                  </a:ext>
                </a:extLst>
              </a:tr>
              <a:tr h="2518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Phosphorus, Total (mg/L)</a:t>
                      </a:r>
                    </a:p>
                  </a:txBody>
                  <a:tcPr marL="45720" marR="45720" marT="27432" marB="27432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▼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▼</a:t>
                      </a:r>
                    </a:p>
                  </a:txBody>
                  <a:tcPr marL="45720" marR="45720" marT="27432" marB="2743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7072378"/>
                  </a:ext>
                </a:extLst>
              </a:tr>
              <a:tr h="251849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▼      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Significant decreasing trend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4022281"/>
                  </a:ext>
                </a:extLst>
              </a:tr>
              <a:tr h="251849">
                <a:tc gridSpan="6"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▲      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Significant increasing trend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6447504"/>
                  </a:ext>
                </a:extLst>
              </a:tr>
              <a:tr h="251849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X       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 trend</a:t>
                      </a:r>
                    </a:p>
                  </a:txBody>
                  <a:tcPr marL="45720" marR="45720" marT="27432" marB="2743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315661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490A917-16A6-0F05-64AA-52B653F0AB04}"/>
              </a:ext>
            </a:extLst>
          </p:cNvPr>
          <p:cNvSpPr txBox="1"/>
          <p:nvPr/>
        </p:nvSpPr>
        <p:spPr>
          <a:xfrm>
            <a:off x="9419646" y="1913418"/>
            <a:ext cx="462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AFD2F6-362E-F0D4-3320-DAB2E92EA677}"/>
              </a:ext>
            </a:extLst>
          </p:cNvPr>
          <p:cNvSpPr txBox="1"/>
          <p:nvPr/>
        </p:nvSpPr>
        <p:spPr>
          <a:xfrm>
            <a:off x="4550235" y="1918952"/>
            <a:ext cx="4311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F1C24C-75A3-AE8B-CB5A-FB2BCC848E8C}"/>
              </a:ext>
            </a:extLst>
          </p:cNvPr>
          <p:cNvSpPr txBox="1"/>
          <p:nvPr/>
        </p:nvSpPr>
        <p:spPr>
          <a:xfrm>
            <a:off x="5896985" y="1913418"/>
            <a:ext cx="462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2C9BA2-C3DD-2C74-4340-4637F2806484}"/>
              </a:ext>
            </a:extLst>
          </p:cNvPr>
          <p:cNvSpPr txBox="1"/>
          <p:nvPr/>
        </p:nvSpPr>
        <p:spPr>
          <a:xfrm>
            <a:off x="7927101" y="1920714"/>
            <a:ext cx="1213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Sand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23C39B-00CF-4700-0DE5-22D52AD9CC1E}"/>
              </a:ext>
            </a:extLst>
          </p:cNvPr>
          <p:cNvSpPr txBox="1"/>
          <p:nvPr/>
        </p:nvSpPr>
        <p:spPr>
          <a:xfrm>
            <a:off x="6917013" y="1913418"/>
            <a:ext cx="1213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TG</a:t>
            </a:r>
          </a:p>
        </p:txBody>
      </p:sp>
    </p:spTree>
    <p:extLst>
      <p:ext uri="{BB962C8B-B14F-4D97-AF65-F5344CB8AC3E}">
        <p14:creationId xmlns:p14="http://schemas.microsoft.com/office/powerpoint/2010/main" val="3177863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698e0ec-b9e9-424f-b53b-12839403cafa" xsi:nil="true"/>
    <lcf76f155ced4ddcb4097134ff3c332f xmlns="f67b2de0-dadd-49ad-bf1c-8012d95f3cd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D04B5485357D40AE8E6F7E5C1B1824" ma:contentTypeVersion="15" ma:contentTypeDescription="Create a new document." ma:contentTypeScope="" ma:versionID="095775b5a3fb6bc453a9e80179c69cc1">
  <xsd:schema xmlns:xsd="http://www.w3.org/2001/XMLSchema" xmlns:xs="http://www.w3.org/2001/XMLSchema" xmlns:p="http://schemas.microsoft.com/office/2006/metadata/properties" xmlns:ns2="f67b2de0-dadd-49ad-bf1c-8012d95f3cd9" xmlns:ns3="e698e0ec-b9e9-424f-b53b-12839403cafa" targetNamespace="http://schemas.microsoft.com/office/2006/metadata/properties" ma:root="true" ma:fieldsID="33bace8cc826ef5d93040a096a07e214" ns2:_="" ns3:_="">
    <xsd:import namespace="f67b2de0-dadd-49ad-bf1c-8012d95f3cd9"/>
    <xsd:import namespace="e698e0ec-b9e9-424f-b53b-12839403ca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7b2de0-dadd-49ad-bf1c-8012d95f3c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dc4e1c1e-bac0-4b76-8556-135f3febef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98e0ec-b9e9-424f-b53b-12839403caf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a72384e1-c456-4c9d-a48d-aec248aad4da}" ma:internalName="TaxCatchAll" ma:showField="CatchAllData" ma:web="e698e0ec-b9e9-424f-b53b-12839403ca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736E0D-9A3D-4AFD-9471-C08EC2CB0DDD}">
  <ds:schemaRefs>
    <ds:schemaRef ds:uri="http://schemas.microsoft.com/office/2006/metadata/properties"/>
    <ds:schemaRef ds:uri="http://schemas.microsoft.com/office/infopath/2007/PartnerControls"/>
    <ds:schemaRef ds:uri="e698e0ec-b9e9-424f-b53b-12839403cafa"/>
    <ds:schemaRef ds:uri="f67b2de0-dadd-49ad-bf1c-8012d95f3cd9"/>
  </ds:schemaRefs>
</ds:datastoreItem>
</file>

<file path=customXml/itemProps2.xml><?xml version="1.0" encoding="utf-8"?>
<ds:datastoreItem xmlns:ds="http://schemas.openxmlformats.org/officeDocument/2006/customXml" ds:itemID="{3FCB3350-E221-4155-84AD-69C23B147C4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136C18-09DC-40E3-95AB-F71BC6E90291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7935</TotalTime>
  <Words>630</Words>
  <Application>Microsoft Office PowerPoint</Application>
  <PresentationFormat>Widescreen</PresentationFormat>
  <Paragraphs>266</Paragraphs>
  <Slides>17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Derrick Ortwin Schauer</dc:creator>
  <cp:lastModifiedBy>Holly Piza</cp:lastModifiedBy>
  <cp:revision>252</cp:revision>
  <dcterms:created xsi:type="dcterms:W3CDTF">2017-09-25T14:33:15Z</dcterms:created>
  <dcterms:modified xsi:type="dcterms:W3CDTF">2022-10-05T19:09:44Z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0x0101006CD04B5485357D40AE8E6F7E5C1B1824</vt:lpwstr>
  </property>
  <property fmtid="{D5CDD505-2E9C-101B-9397-08002B2CF9AE}" pid="3" name="MSIP_Label_ae29e37d-a8a4-4222-a804-8a2bb3536c03_Enabled">
    <vt:lpwstr>true</vt:lpwstr>
  </property>
  <property fmtid="{D5CDD505-2E9C-101B-9397-08002B2CF9AE}" pid="4" name="MSIP_Label_ae29e37d-a8a4-4222-a804-8a2bb3536c03_SetDate">
    <vt:lpwstr>2022-10-05T19:09:44Z</vt:lpwstr>
  </property>
  <property fmtid="{D5CDD505-2E9C-101B-9397-08002B2CF9AE}" pid="5" name="MSIP_Label_ae29e37d-a8a4-4222-a804-8a2bb3536c03_Method">
    <vt:lpwstr>Standard</vt:lpwstr>
  </property>
  <property fmtid="{D5CDD505-2E9C-101B-9397-08002B2CF9AE}" pid="6" name="MSIP_Label_ae29e37d-a8a4-4222-a804-8a2bb3536c03_Name">
    <vt:lpwstr>General (Default)</vt:lpwstr>
  </property>
  <property fmtid="{D5CDD505-2E9C-101B-9397-08002B2CF9AE}" pid="7" name="MSIP_Label_ae29e37d-a8a4-4222-a804-8a2bb3536c03_SiteId">
    <vt:lpwstr>cb2bab3d-7d90-44ea-9e31-531011b1213d</vt:lpwstr>
  </property>
  <property fmtid="{D5CDD505-2E9C-101B-9397-08002B2CF9AE}" pid="8" name="MSIP_Label_ae29e37d-a8a4-4222-a804-8a2bb3536c03_ActionId">
    <vt:lpwstr>b8eba17d-943a-4aa8-a0c0-cb5c575943a3</vt:lpwstr>
  </property>
  <property fmtid="{D5CDD505-2E9C-101B-9397-08002B2CF9AE}" pid="9" name="MSIP_Label_ae29e37d-a8a4-4222-a804-8a2bb3536c03_ContentBits">
    <vt:lpwstr>0</vt:lpwstr>
  </property>
  <property fmtid="{D5CDD505-2E9C-101B-9397-08002B2CF9AE}" pid="10" name="MediaServiceImageTags">
    <vt:lpwstr/>
  </property>
</Properties>
</file>