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Lst>
  <p:notesMasterIdLst>
    <p:notesMasterId r:id="rId33"/>
  </p:notesMasterIdLst>
  <p:sldIdLst>
    <p:sldId id="256" r:id="rId5"/>
    <p:sldId id="271" r:id="rId6"/>
    <p:sldId id="278" r:id="rId7"/>
    <p:sldId id="260" r:id="rId8"/>
    <p:sldId id="262" r:id="rId9"/>
    <p:sldId id="938" r:id="rId10"/>
    <p:sldId id="939" r:id="rId11"/>
    <p:sldId id="263" r:id="rId12"/>
    <p:sldId id="264" r:id="rId13"/>
    <p:sldId id="265" r:id="rId14"/>
    <p:sldId id="266" r:id="rId15"/>
    <p:sldId id="275" r:id="rId16"/>
    <p:sldId id="267" r:id="rId17"/>
    <p:sldId id="268" r:id="rId18"/>
    <p:sldId id="276" r:id="rId19"/>
    <p:sldId id="277" r:id="rId20"/>
    <p:sldId id="269" r:id="rId21"/>
    <p:sldId id="936" r:id="rId22"/>
    <p:sldId id="937" r:id="rId23"/>
    <p:sldId id="311" r:id="rId24"/>
    <p:sldId id="312" r:id="rId25"/>
    <p:sldId id="935" r:id="rId26"/>
    <p:sldId id="313" r:id="rId27"/>
    <p:sldId id="308" r:id="rId28"/>
    <p:sldId id="309" r:id="rId29"/>
    <p:sldId id="298" r:id="rId30"/>
    <p:sldId id="325" r:id="rId31"/>
    <p:sldId id="291" r:id="rId32"/>
  </p:sldIdLst>
  <p:sldSz cx="9144000" cy="5143500" type="screen16x9"/>
  <p:notesSz cx="7010400" cy="9296400"/>
  <p:embeddedFontLst>
    <p:embeddedFont>
      <p:font typeface="Arial Black" panose="020B0A04020102020204" pitchFamily="34" charset="0"/>
      <p:regular r:id="rId34"/>
      <p:bold r:id="rId35"/>
    </p:embeddedFont>
    <p:embeddedFont>
      <p:font typeface="Arial Narrow" panose="020B060602020203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Oswald" pitchFamily="2" charset="0"/>
      <p:regular r:id="rId48"/>
      <p:bold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FD8A54-7E7E-4C04-849B-C315256BE71A}">
  <a:tblStyle styleId="{E5FD8A54-7E7E-4C04-849B-C315256BE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789" autoAdjust="0"/>
  </p:normalViewPr>
  <p:slideViewPr>
    <p:cSldViewPr snapToGrid="0">
      <p:cViewPr>
        <p:scale>
          <a:sx n="100" d="100"/>
          <a:sy n="100" d="100"/>
        </p:scale>
        <p:origin x="1914" y="3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e Kunugi" userId="S::jkunugi@brwncald.com::e13cf7b8-7d44-4867-8b80-3695a9a882be" providerId="AD" clId="Web-{E03CB48F-90B9-B4CD-09C6-6374AC031215}"/>
    <pc:docChg chg="mod">
      <pc:chgData name="Jake Kunugi" userId="S::jkunugi@brwncald.com::e13cf7b8-7d44-4867-8b80-3695a9a882be" providerId="AD" clId="Web-{E03CB48F-90B9-B4CD-09C6-6374AC031215}" dt="2022-10-06T19:18:31.839" v="0" actId="33475"/>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61-4CA5-8F48-AD167221D0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C61-4CA5-8F48-AD167221D0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C61-4CA5-8F48-AD167221D0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C61-4CA5-8F48-AD167221D0C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C61-4CA5-8F48-AD167221D0C5}"/>
              </c:ext>
            </c:extLst>
          </c:dPt>
          <c:dLbls>
            <c:dLbl>
              <c:idx val="0"/>
              <c:layout>
                <c:manualLayout>
                  <c:x val="7.1293972212517806E-2"/>
                  <c:y val="-0.17981102362204718"/>
                </c:manualLayout>
              </c:layout>
              <c:tx>
                <c:rich>
                  <a:bodyPr/>
                  <a:lstStyle/>
                  <a:p>
                    <a:fld id="{FBDE62B0-0FEB-4F5D-BA2D-B77D92F795BE}" type="CATEGORYNAME">
                      <a:rPr lang="en-US">
                        <a:solidFill>
                          <a:schemeClr val="tx1"/>
                        </a:solidFill>
                      </a:rPr>
                      <a:pPr/>
                      <a:t>[CATEGORY NAME]</a:t>
                    </a:fld>
                    <a:r>
                      <a:rPr lang="en-US" baseline="0" dirty="0">
                        <a:solidFill>
                          <a:schemeClr val="tx1"/>
                        </a:solidFill>
                      </a:rPr>
                      <a:t>
</a:t>
                    </a:r>
                    <a:fld id="{B079F7DD-4B73-4C34-8F6A-4DE2FB9F5185}"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61-4CA5-8F48-AD167221D0C5}"/>
                </c:ext>
              </c:extLst>
            </c:dLbl>
            <c:dLbl>
              <c:idx val="1"/>
              <c:layout>
                <c:manualLayout>
                  <c:x val="-2.3564296730949869E-2"/>
                  <c:y val="-1.8633687329400846E-2"/>
                </c:manualLayout>
              </c:layout>
              <c:tx>
                <c:rich>
                  <a:bodyPr/>
                  <a:lstStyle/>
                  <a:p>
                    <a:fld id="{930AEB6C-065B-440E-8E34-CB2E6FC86875}" type="CATEGORYNAME">
                      <a:rPr lang="en-US">
                        <a:solidFill>
                          <a:schemeClr val="tx1"/>
                        </a:solidFill>
                      </a:rPr>
                      <a:pPr/>
                      <a:t>[CATEGORY NAME]</a:t>
                    </a:fld>
                    <a:r>
                      <a:rPr lang="en-US" baseline="0" dirty="0">
                        <a:solidFill>
                          <a:schemeClr val="tx1"/>
                        </a:solidFill>
                      </a:rPr>
                      <a:t>
</a:t>
                    </a:r>
                    <a:fld id="{EFCA4523-965B-47B6-9F5B-8A0AEAB0CEDF}"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C61-4CA5-8F48-AD167221D0C5}"/>
                </c:ext>
              </c:extLst>
            </c:dLbl>
            <c:dLbl>
              <c:idx val="2"/>
              <c:layout>
                <c:manualLayout>
                  <c:x val="-2.5529283066420848E-2"/>
                  <c:y val="0.16196747288050051"/>
                </c:manualLayout>
              </c:layout>
              <c:tx>
                <c:rich>
                  <a:bodyPr rot="0" spcFirstLastPara="1" vertOverflow="ellipsis" vert="horz" wrap="square" anchor="ctr" anchorCtr="1"/>
                  <a:lstStyle/>
                  <a:p>
                    <a:pPr>
                      <a:defRPr sz="1400" b="0" i="0" u="none" strike="noStrike" kern="1200" baseline="0">
                        <a:solidFill>
                          <a:schemeClr val="accent3"/>
                        </a:solidFill>
                        <a:latin typeface="+mn-lt"/>
                        <a:ea typeface="+mn-ea"/>
                        <a:cs typeface="+mn-cs"/>
                      </a:defRPr>
                    </a:pPr>
                    <a:fld id="{771196E2-1C5B-4518-805A-CF849DE61D93}" type="CATEGORYNAME">
                      <a:rPr lang="en-US" sz="1400">
                        <a:solidFill>
                          <a:schemeClr val="tx1"/>
                        </a:solidFill>
                      </a:rPr>
                      <a:pPr>
                        <a:defRPr sz="1400"/>
                      </a:pPr>
                      <a:t>[CATEGORY NAME]</a:t>
                    </a:fld>
                    <a:r>
                      <a:rPr lang="en-US" sz="1400" baseline="0" dirty="0">
                        <a:solidFill>
                          <a:schemeClr val="tx1"/>
                        </a:solidFill>
                      </a:rPr>
                      <a:t>
</a:t>
                    </a:r>
                    <a:fld id="{65213A39-24D8-49C2-BC85-7EBF51CEF680}" type="PERCENTAGE">
                      <a:rPr lang="en-US" sz="1400" baseline="0">
                        <a:solidFill>
                          <a:schemeClr val="tx1"/>
                        </a:solidFill>
                      </a:rPr>
                      <a:pPr>
                        <a:defRPr sz="1400"/>
                      </a:pPr>
                      <a:t>[PERCENTAGE]</a:t>
                    </a:fld>
                    <a:endParaRPr lang="en-US" sz="1400" baseline="0" dirty="0">
                      <a:solidFill>
                        <a:schemeClr val="tx1"/>
                      </a:solidFill>
                    </a:endParaRPr>
                  </a:p>
                </c:rich>
              </c:tx>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562108860103824"/>
                      <c:h val="0.17053066850447968"/>
                    </c:manualLayout>
                  </c15:layout>
                  <c15:dlblFieldTable/>
                  <c15:showDataLabelsRange val="0"/>
                </c:ext>
                <c:ext xmlns:c16="http://schemas.microsoft.com/office/drawing/2014/chart" uri="{C3380CC4-5D6E-409C-BE32-E72D297353CC}">
                  <c16:uniqueId val="{00000005-DC61-4CA5-8F48-AD167221D0C5}"/>
                </c:ext>
              </c:extLst>
            </c:dLbl>
            <c:dLbl>
              <c:idx val="3"/>
              <c:tx>
                <c:rich>
                  <a:bodyPr/>
                  <a:lstStyle/>
                  <a:p>
                    <a:fld id="{18AD707D-F295-4A48-A1CE-70BD5B463BCC}" type="CATEGORYNAME">
                      <a:rPr lang="en-US">
                        <a:solidFill>
                          <a:schemeClr val="tx1"/>
                        </a:solidFill>
                      </a:rPr>
                      <a:pPr/>
                      <a:t>[CATEGORY NAME]</a:t>
                    </a:fld>
                    <a:r>
                      <a:rPr lang="en-US" baseline="0" dirty="0">
                        <a:solidFill>
                          <a:schemeClr val="tx1"/>
                        </a:solidFill>
                      </a:rPr>
                      <a:t>
</a:t>
                    </a:r>
                    <a:fld id="{84C0ADEA-BD6A-4414-9915-F6D7FD3DB6D4}"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C61-4CA5-8F48-AD167221D0C5}"/>
                </c:ext>
              </c:extLst>
            </c:dLbl>
            <c:dLbl>
              <c:idx val="4"/>
              <c:tx>
                <c:rich>
                  <a:bodyPr/>
                  <a:lstStyle/>
                  <a:p>
                    <a:fld id="{087DE9E3-FE0B-40B6-B6D7-285A9E5B381C}" type="CATEGORYNAME">
                      <a:rPr lang="en-US">
                        <a:solidFill>
                          <a:schemeClr val="tx1"/>
                        </a:solidFill>
                      </a:rPr>
                      <a:pPr/>
                      <a:t>[CATEGORY NAME]</a:t>
                    </a:fld>
                    <a:r>
                      <a:rPr lang="en-US" baseline="0" dirty="0">
                        <a:solidFill>
                          <a:schemeClr val="tx1"/>
                        </a:solidFill>
                      </a:rPr>
                      <a:t>
</a:t>
                    </a:r>
                    <a:fld id="{5A9A920F-1A92-40E2-B526-95BF5D45250F}"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C61-4CA5-8F48-AD167221D0C5}"/>
                </c:ext>
              </c:extLst>
            </c:dLbl>
            <c:spPr>
              <a:noFill/>
              <a:ln>
                <a:noFill/>
              </a:ln>
              <a:effectLst/>
            </c:spPr>
            <c:txPr>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accent3"/>
                  </a:solidFill>
                  <a:round/>
                </a:ln>
                <a:effectLst/>
              </c:spPr>
            </c:leaderLines>
            <c:extLst>
              <c:ext xmlns:c15="http://schemas.microsoft.com/office/drawing/2012/chart" uri="{CE6537A1-D6FC-4f65-9D91-7224C49458BB}"/>
            </c:extLst>
          </c:dLbls>
          <c:cat>
            <c:strRef>
              <c:f>OutflowSummary!$O$5:$O$9</c:f>
              <c:strCache>
                <c:ptCount val="5"/>
                <c:pt idx="0">
                  <c:v>Cherry Creek</c:v>
                </c:pt>
                <c:pt idx="1">
                  <c:v>Alluvium</c:v>
                </c:pt>
                <c:pt idx="2">
                  <c:v>Cottonwood Creek</c:v>
                </c:pt>
                <c:pt idx="3">
                  <c:v>Shop Creek</c:v>
                </c:pt>
                <c:pt idx="4">
                  <c:v>Local Unnamed Tributaries</c:v>
                </c:pt>
              </c:strCache>
            </c:strRef>
          </c:cat>
          <c:val>
            <c:numRef>
              <c:f>OutflowSummary!$P$5:$P$9</c:f>
              <c:numCache>
                <c:formatCode>General</c:formatCode>
                <c:ptCount val="5"/>
                <c:pt idx="0">
                  <c:v>13626.360188355589</c:v>
                </c:pt>
                <c:pt idx="1">
                  <c:v>808.89967640080511</c:v>
                </c:pt>
                <c:pt idx="2">
                  <c:v>3981.2639939770133</c:v>
                </c:pt>
                <c:pt idx="3">
                  <c:v>229.74315518616524</c:v>
                </c:pt>
                <c:pt idx="4">
                  <c:v>819.666237819858</c:v>
                </c:pt>
              </c:numCache>
            </c:numRef>
          </c:val>
          <c:extLst>
            <c:ext xmlns:c16="http://schemas.microsoft.com/office/drawing/2014/chart" uri="{C3380CC4-5D6E-409C-BE32-E72D297353CC}">
              <c16:uniqueId val="{0000000A-DC61-4CA5-8F48-AD167221D0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solidFill>
            <a:schemeClr val="accent3"/>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437270214294905"/>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bg2">
                  <a:lumMod val="60000"/>
                  <a:lumOff val="40000"/>
                </a:schemeClr>
              </a:solidFill>
              <a:latin typeface="+mn-lt"/>
              <a:ea typeface="+mn-ea"/>
              <a:cs typeface="+mn-cs"/>
            </a:defRPr>
          </a:pPr>
          <a:endParaRPr lang="en-US"/>
        </a:p>
      </c:txPr>
    </c:title>
    <c:autoTitleDeleted val="0"/>
    <c:plotArea>
      <c:layout/>
      <c:pieChart>
        <c:varyColors val="1"/>
        <c:ser>
          <c:idx val="0"/>
          <c:order val="0"/>
          <c:tx>
            <c:strRef>
              <c:f>Loads!$C$1</c:f>
              <c:strCache>
                <c:ptCount val="1"/>
                <c:pt idx="0">
                  <c:v>TP (lbs/year)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BD0-4AC4-8F30-7D457DCCE4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BD0-4AC4-8F30-7D457DCCE40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BD0-4AC4-8F30-7D457DCCE40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BD0-4AC4-8F30-7D457DCCE40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BD0-4AC4-8F30-7D457DCCE40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BD0-4AC4-8F30-7D457DCCE40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BD0-4AC4-8F30-7D457DCCE40B}"/>
              </c:ext>
            </c:extLst>
          </c:dPt>
          <c:dLbls>
            <c:dLbl>
              <c:idx val="0"/>
              <c:layout>
                <c:manualLayout>
                  <c:x val="-7.7843762548564246E-2"/>
                  <c:y val="-0.2697307014847616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BD0-4AC4-8F30-7D457DCCE40B}"/>
                </c:ext>
              </c:extLst>
            </c:dLbl>
            <c:dLbl>
              <c:idx val="1"/>
              <c:layout>
                <c:manualLayout>
                  <c:x val="4.6490485124169055E-2"/>
                  <c:y val="8.40559625698080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BD0-4AC4-8F30-7D457DCCE40B}"/>
                </c:ext>
              </c:extLst>
            </c:dLbl>
            <c:dLbl>
              <c:idx val="2"/>
              <c:layout>
                <c:manualLayout>
                  <c:x val="-3.53825295522181E-3"/>
                  <c:y val="3.2845932426385636E-2"/>
                </c:manualLayout>
              </c:layout>
              <c:showLegendKey val="0"/>
              <c:showVal val="0"/>
              <c:showCatName val="1"/>
              <c:showSerName val="0"/>
              <c:showPercent val="1"/>
              <c:showBubbleSize val="0"/>
              <c:extLst>
                <c:ext xmlns:c15="http://schemas.microsoft.com/office/drawing/2012/chart" uri="{CE6537A1-D6FC-4f65-9D91-7224C49458BB}">
                  <c15:layout>
                    <c:manualLayout>
                      <c:w val="0.23226102138890023"/>
                      <c:h val="0.16601734238807542"/>
                    </c:manualLayout>
                  </c15:layout>
                </c:ext>
                <c:ext xmlns:c16="http://schemas.microsoft.com/office/drawing/2014/chart" uri="{C3380CC4-5D6E-409C-BE32-E72D297353CC}">
                  <c16:uniqueId val="{00000005-6BD0-4AC4-8F30-7D457DCCE40B}"/>
                </c:ext>
              </c:extLst>
            </c:dLbl>
            <c:dLbl>
              <c:idx val="3"/>
              <c:layout>
                <c:manualLayout>
                  <c:x val="-9.8907307639176684E-2"/>
                  <c:y val="-2.481537136102262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BD0-4AC4-8F30-7D457DCCE40B}"/>
                </c:ext>
              </c:extLst>
            </c:dLbl>
            <c:dLbl>
              <c:idx val="4"/>
              <c:layout>
                <c:manualLayout>
                  <c:x val="-0.15725140090587217"/>
                  <c:y val="-1.0563665215200536E-2"/>
                </c:manualLayout>
              </c:layout>
              <c:numFmt formatCode="0.0%" sourceLinked="0"/>
              <c:spPr>
                <a:noFill/>
                <a:ln>
                  <a:noFill/>
                </a:ln>
                <a:effectLst/>
              </c:spPr>
              <c:txPr>
                <a:bodyPr rot="0" spcFirstLastPara="1" vertOverflow="ellipsis" vert="horz" wrap="square" anchor="ctr" anchorCtr="1"/>
                <a:lstStyle/>
                <a:p>
                  <a:pPr>
                    <a:defRPr sz="1100" b="1" i="0" u="none" strike="noStrike" kern="1200" baseline="0">
                      <a:solidFill>
                        <a:srgbClr val="FF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BD0-4AC4-8F30-7D457DCCE40B}"/>
                </c:ext>
              </c:extLst>
            </c:dLbl>
            <c:dLbl>
              <c:idx val="5"/>
              <c:layout>
                <c:manualLayout>
                  <c:x val="-0.10676502279320348"/>
                  <c:y val="-8.889209459504585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BD0-4AC4-8F30-7D457DCCE40B}"/>
                </c:ext>
              </c:extLst>
            </c:dLbl>
            <c:dLbl>
              <c:idx val="6"/>
              <c:layout>
                <c:manualLayout>
                  <c:x val="-1.7554302774580803E-2"/>
                  <c:y val="-5.87090224037181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BD0-4AC4-8F30-7D457DCCE40B}"/>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Loads!$A$17:$A$23</c:f>
              <c:strCache>
                <c:ptCount val="7"/>
                <c:pt idx="0">
                  <c:v>Developed</c:v>
                </c:pt>
                <c:pt idx="1">
                  <c:v>Grass/Shrub</c:v>
                </c:pt>
                <c:pt idx="2">
                  <c:v>Forest/Wetland/Ag</c:v>
                </c:pt>
                <c:pt idx="3">
                  <c:v>Septics</c:v>
                </c:pt>
                <c:pt idx="4">
                  <c:v>Point Source</c:v>
                </c:pt>
                <c:pt idx="5">
                  <c:v>Atm. Dep.</c:v>
                </c:pt>
                <c:pt idx="6">
                  <c:v>Bed/Bank</c:v>
                </c:pt>
              </c:strCache>
            </c:strRef>
          </c:cat>
          <c:val>
            <c:numRef>
              <c:f>Loads!$C$17:$C$23</c:f>
              <c:numCache>
                <c:formatCode>General</c:formatCode>
                <c:ptCount val="7"/>
                <c:pt idx="0">
                  <c:v>11550.383180000001</c:v>
                </c:pt>
                <c:pt idx="1">
                  <c:v>6374.6220700000003</c:v>
                </c:pt>
                <c:pt idx="2">
                  <c:v>200.87873999999999</c:v>
                </c:pt>
                <c:pt idx="3">
                  <c:v>2615.7480500000001</c:v>
                </c:pt>
                <c:pt idx="4">
                  <c:v>530.43640000000005</c:v>
                </c:pt>
                <c:pt idx="5">
                  <c:v>296.10750999999999</c:v>
                </c:pt>
                <c:pt idx="6">
                  <c:v>2042.5105000000001</c:v>
                </c:pt>
              </c:numCache>
            </c:numRef>
          </c:val>
          <c:extLst>
            <c:ext xmlns:c16="http://schemas.microsoft.com/office/drawing/2014/chart" uri="{C3380CC4-5D6E-409C-BE32-E72D297353CC}">
              <c16:uniqueId val="{0000000E-6BD0-4AC4-8F30-7D457DCCE4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3610232036577842"/>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bg2">
                  <a:lumMod val="60000"/>
                  <a:lumOff val="40000"/>
                </a:schemeClr>
              </a:solidFill>
              <a:latin typeface="+mn-lt"/>
              <a:ea typeface="+mn-ea"/>
              <a:cs typeface="+mn-cs"/>
            </a:defRPr>
          </a:pPr>
          <a:endParaRPr lang="en-US"/>
        </a:p>
      </c:txPr>
    </c:title>
    <c:autoTitleDeleted val="0"/>
    <c:plotArea>
      <c:layout/>
      <c:pieChart>
        <c:varyColors val="1"/>
        <c:ser>
          <c:idx val="0"/>
          <c:order val="0"/>
          <c:tx>
            <c:strRef>
              <c:f>Loads!$B$1</c:f>
              <c:strCache>
                <c:ptCount val="1"/>
                <c:pt idx="0">
                  <c:v>TN (lbs/year)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1E-4BD6-BC84-81E860B5D1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1E-4BD6-BC84-81E860B5D1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1E-4BD6-BC84-81E860B5D1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71E-4BD6-BC84-81E860B5D1E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1E-4BD6-BC84-81E860B5D1E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71E-4BD6-BC84-81E860B5D1E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71E-4BD6-BC84-81E860B5D1ED}"/>
              </c:ext>
            </c:extLst>
          </c:dPt>
          <c:dLbls>
            <c:dLbl>
              <c:idx val="0"/>
              <c:layout>
                <c:manualLayout>
                  <c:x val="5.5860836544368124E-2"/>
                  <c:y val="-9.27176067277304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1E-4BD6-BC84-81E860B5D1ED}"/>
                </c:ext>
              </c:extLst>
            </c:dLbl>
            <c:dLbl>
              <c:idx val="1"/>
              <c:layout>
                <c:manualLayout>
                  <c:x val="8.9327503183542392E-2"/>
                  <c:y val="1.0778752942415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1E-4BD6-BC84-81E860B5D1ED}"/>
                </c:ext>
              </c:extLst>
            </c:dLbl>
            <c:dLbl>
              <c:idx val="2"/>
              <c:layout>
                <c:manualLayout>
                  <c:x val="-4.9196403915058737E-2"/>
                  <c:y val="1.3159292552042675E-2"/>
                </c:manualLayout>
              </c:layout>
              <c:showLegendKey val="0"/>
              <c:showVal val="0"/>
              <c:showCatName val="1"/>
              <c:showSerName val="0"/>
              <c:showPercent val="1"/>
              <c:showBubbleSize val="0"/>
              <c:extLst>
                <c:ext xmlns:c15="http://schemas.microsoft.com/office/drawing/2012/chart" uri="{CE6537A1-D6FC-4f65-9D91-7224C49458BB}">
                  <c15:layout>
                    <c:manualLayout>
                      <c:w val="0.23892957903875892"/>
                      <c:h val="0.16601734238807542"/>
                    </c:manualLayout>
                  </c15:layout>
                </c:ext>
                <c:ext xmlns:c16="http://schemas.microsoft.com/office/drawing/2014/chart" uri="{C3380CC4-5D6E-409C-BE32-E72D297353CC}">
                  <c16:uniqueId val="{00000005-571E-4BD6-BC84-81E860B5D1ED}"/>
                </c:ext>
              </c:extLst>
            </c:dLbl>
            <c:dLbl>
              <c:idx val="3"/>
              <c:layout>
                <c:manualLayout>
                  <c:x val="-3.6783431034479105E-2"/>
                  <c:y val="-6.84685904233318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71E-4BD6-BC84-81E860B5D1ED}"/>
                </c:ext>
              </c:extLst>
            </c:dLbl>
            <c:dLbl>
              <c:idx val="4"/>
              <c:layout>
                <c:manualLayout>
                  <c:x val="-7.9765005971809438E-2"/>
                  <c:y val="1.26322700473522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71E-4BD6-BC84-81E860B5D1ED}"/>
                </c:ext>
              </c:extLst>
            </c:dLbl>
            <c:dLbl>
              <c:idx val="6"/>
              <c:layout>
                <c:manualLayout>
                  <c:x val="0.17994564509223582"/>
                  <c:y val="5.4127162676093283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71E-4BD6-BC84-81E860B5D1ED}"/>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Loads!$A$17:$A$23</c:f>
              <c:strCache>
                <c:ptCount val="7"/>
                <c:pt idx="0">
                  <c:v>Developed</c:v>
                </c:pt>
                <c:pt idx="1">
                  <c:v>Grass/Shrub</c:v>
                </c:pt>
                <c:pt idx="2">
                  <c:v>Forest/Wetland/Ag</c:v>
                </c:pt>
                <c:pt idx="3">
                  <c:v>Septics</c:v>
                </c:pt>
                <c:pt idx="4">
                  <c:v>Point Source</c:v>
                </c:pt>
                <c:pt idx="5">
                  <c:v>Atm. Dep.</c:v>
                </c:pt>
                <c:pt idx="6">
                  <c:v>Bed/Bank</c:v>
                </c:pt>
              </c:strCache>
            </c:strRef>
          </c:cat>
          <c:val>
            <c:numRef>
              <c:f>Loads!$B$17:$B$23</c:f>
              <c:numCache>
                <c:formatCode>General</c:formatCode>
                <c:ptCount val="7"/>
                <c:pt idx="0">
                  <c:v>111242.95997</c:v>
                </c:pt>
                <c:pt idx="1">
                  <c:v>16988.328130000002</c:v>
                </c:pt>
                <c:pt idx="2">
                  <c:v>772.02214000000004</c:v>
                </c:pt>
                <c:pt idx="3">
                  <c:v>17824.019530000001</c:v>
                </c:pt>
                <c:pt idx="4">
                  <c:v>61985.265630000002</c:v>
                </c:pt>
                <c:pt idx="5">
                  <c:v>832.10631999999998</c:v>
                </c:pt>
                <c:pt idx="6">
                  <c:v>15.64194</c:v>
                </c:pt>
              </c:numCache>
            </c:numRef>
          </c:val>
          <c:extLst>
            <c:ext xmlns:c16="http://schemas.microsoft.com/office/drawing/2014/chart" uri="{C3380CC4-5D6E-409C-BE32-E72D297353CC}">
              <c16:uniqueId val="{0000000E-571E-4BD6-BC84-81E860B5D1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0.92283</cdr:x>
      <cdr:y>0.72828</cdr:y>
    </cdr:from>
    <cdr:to>
      <cdr:x>1</cdr:x>
      <cdr:y>0.93743</cdr:y>
    </cdr:to>
    <cdr:pic>
      <cdr:nvPicPr>
        <cdr:cNvPr id="2" name="Picture 1">
          <a:extLst xmlns:a="http://schemas.openxmlformats.org/drawingml/2006/main">
            <a:ext uri="{FF2B5EF4-FFF2-40B4-BE49-F238E27FC236}">
              <a16:creationId xmlns:a16="http://schemas.microsoft.com/office/drawing/2014/main" id="{46D3946F-AE21-F781-7ED7-4E7F1EE0AAE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15503" y="2786063"/>
          <a:ext cx="419406" cy="8001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cbwqportal.org/sites/default/files/annual_report_2017/documents/Regulation_72.pdf#page=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5e13d4cb4f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5e13d4cb4f_0_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Jane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e0409de5a_0_1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e0409de5a_0_1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Erin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46b42594f8_0_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46b42594f8_0_3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dirty="0"/>
              <a:t>Erin New project to remove P and N from Watershed</a:t>
            </a:r>
            <a:endParaRPr dirty="0"/>
          </a:p>
          <a:p>
            <a:pPr marL="0" indent="0">
              <a:buClr>
                <a:schemeClr val="dk1"/>
              </a:buClr>
              <a:buNone/>
            </a:pPr>
            <a:endParaRPr dirty="0"/>
          </a:p>
          <a:p>
            <a:pPr marL="0" indent="0">
              <a:buClr>
                <a:schemeClr val="dk1"/>
              </a:buClr>
              <a:buNone/>
            </a:pPr>
            <a:r>
              <a:rPr lang="en-US" dirty="0"/>
              <a:t>Cut and removed wetland Plants (primarily Cattails) from sides of wetland areas of Cottonwood Creek</a:t>
            </a:r>
            <a:endParaRPr dirty="0"/>
          </a:p>
          <a:p>
            <a:pPr marL="0" indent="0">
              <a:buClr>
                <a:schemeClr val="dk1"/>
              </a:buClr>
              <a:buNone/>
            </a:pPr>
            <a:endParaRPr dirty="0"/>
          </a:p>
          <a:p>
            <a:pPr marL="0" indent="0">
              <a:buClr>
                <a:schemeClr val="dk1"/>
              </a:buClr>
              <a:buNone/>
            </a:pPr>
            <a:r>
              <a:rPr lang="en-US" dirty="0"/>
              <a:t>2021 Efforts removed ~69 lbs of Phosphorus and 561 lbs of Nitrogen from the watershed </a:t>
            </a:r>
            <a:endParaRPr dirty="0"/>
          </a:p>
          <a:p>
            <a:pPr marL="0" indent="0">
              <a:buClr>
                <a:schemeClr val="dk1"/>
              </a:buClr>
              <a:buNone/>
            </a:pPr>
            <a:endParaRPr dirty="0"/>
          </a:p>
          <a:p>
            <a:pPr marL="0" indent="0">
              <a:buClr>
                <a:schemeClr val="dk1"/>
              </a:buClr>
              <a:buNone/>
            </a:pPr>
            <a:r>
              <a:rPr lang="en-US" dirty="0"/>
              <a:t>5 Year project approved based on results</a:t>
            </a:r>
            <a:endParaRPr dirty="0"/>
          </a:p>
          <a:p>
            <a:pPr marL="0" indent="0">
              <a:buClr>
                <a:schemeClr val="dk1"/>
              </a:buClr>
              <a:buNone/>
            </a:pPr>
            <a:endParaRPr dirty="0"/>
          </a:p>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5e13d4cb4f_0_146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Erin</a:t>
            </a:r>
          </a:p>
          <a:p>
            <a:pPr marL="0" indent="0">
              <a:buNone/>
            </a:pPr>
            <a:r>
              <a:rPr lang="en" dirty="0"/>
              <a:t>All MS4s in the CCB have </a:t>
            </a:r>
            <a:r>
              <a:rPr lang="en" dirty="0">
                <a:solidFill>
                  <a:srgbClr val="263238"/>
                </a:solidFill>
                <a:highlight>
                  <a:srgbClr val="FFFFFF"/>
                </a:highlight>
                <a:latin typeface="Roboto"/>
                <a:ea typeface="Roboto"/>
                <a:cs typeface="Roboto"/>
                <a:sym typeface="Roboto"/>
              </a:rPr>
              <a:t>adopted stormwater programs, consistent with </a:t>
            </a:r>
            <a:r>
              <a:rPr lang="en" dirty="0">
                <a:solidFill>
                  <a:srgbClr val="337AB7"/>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Regulation 72</a:t>
            </a:r>
            <a:r>
              <a:rPr lang="en" dirty="0">
                <a:solidFill>
                  <a:srgbClr val="263238"/>
                </a:solidFill>
                <a:highlight>
                  <a:srgbClr val="FFFFFF"/>
                </a:highlight>
                <a:latin typeface="Roboto"/>
                <a:ea typeface="Roboto"/>
                <a:cs typeface="Roboto"/>
                <a:sym typeface="Roboto"/>
              </a:rPr>
              <a:t>, for construction projects within their jurisdictions.</a:t>
            </a:r>
            <a:r>
              <a:rPr lang="en" dirty="0"/>
              <a:t> </a:t>
            </a:r>
            <a:endParaRPr dirty="0"/>
          </a:p>
          <a:p>
            <a:pPr marL="0" indent="0">
              <a:buNone/>
            </a:pPr>
            <a:r>
              <a:rPr lang="en" dirty="0"/>
              <a:t>Very proactive and innovative in stormwater management</a:t>
            </a:r>
            <a:endParaRPr dirty="0"/>
          </a:p>
          <a:p>
            <a:pPr marL="0" indent="0">
              <a:buClr>
                <a:schemeClr val="dk1"/>
              </a:buClr>
              <a:buNone/>
            </a:pPr>
            <a:r>
              <a:rPr lang="en" dirty="0"/>
              <a:t>Contruction Control measures</a:t>
            </a:r>
            <a:endParaRPr dirty="0"/>
          </a:p>
          <a:p>
            <a:pPr marL="0" indent="0">
              <a:buNone/>
            </a:pPr>
            <a:r>
              <a:rPr lang="en" dirty="0"/>
              <a:t>Maintenance activities </a:t>
            </a:r>
            <a:endParaRPr dirty="0"/>
          </a:p>
          <a:p>
            <a:pPr marL="0" indent="0">
              <a:buNone/>
            </a:pPr>
            <a:r>
              <a:rPr lang="en" dirty="0">
                <a:solidFill>
                  <a:schemeClr val="dk1"/>
                </a:solidFill>
              </a:rPr>
              <a:t>Preserve floodplain areas</a:t>
            </a:r>
            <a:endParaRPr dirty="0">
              <a:solidFill>
                <a:schemeClr val="dk1"/>
              </a:solidFill>
            </a:endParaRPr>
          </a:p>
          <a:p>
            <a:pPr marL="0" indent="0">
              <a:buClr>
                <a:schemeClr val="dk1"/>
              </a:buClr>
              <a:buNone/>
            </a:pPr>
            <a:r>
              <a:rPr lang="en" dirty="0"/>
              <a:t>and projects to protect water quality  </a:t>
            </a:r>
            <a:endParaRPr dirty="0"/>
          </a:p>
          <a:p>
            <a:pPr marL="0" indent="0">
              <a:buClr>
                <a:schemeClr val="dk1"/>
              </a:buClr>
              <a:buNone/>
            </a:pPr>
            <a:endParaRPr dirty="0"/>
          </a:p>
          <a:p>
            <a:pPr marL="0" indent="0">
              <a:buClr>
                <a:schemeClr val="dk1"/>
              </a:buClr>
              <a:buNone/>
            </a:pPr>
            <a:endParaRPr dirty="0"/>
          </a:p>
          <a:p>
            <a:pPr marL="0" indent="0">
              <a:buNone/>
            </a:pPr>
            <a:endParaRPr dirty="0"/>
          </a:p>
        </p:txBody>
      </p:sp>
      <p:sp>
        <p:nvSpPr>
          <p:cNvPr id="267" name="Google Shape;267;g15e13d4cb4f_0_14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5e13d4cb4f_0_15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dirty="0"/>
              <a:t>Erin</a:t>
            </a:r>
          </a:p>
          <a:p>
            <a:pPr marL="0" indent="0">
              <a:buClr>
                <a:schemeClr val="dk1"/>
              </a:buClr>
              <a:buNone/>
            </a:pPr>
            <a:r>
              <a:rPr lang="en" dirty="0"/>
              <a:t>WWTFs in CC Basin use very advanced treatment processes to reduce nutrients </a:t>
            </a:r>
            <a:endParaRPr dirty="0"/>
          </a:p>
          <a:p>
            <a:pPr marL="0" indent="0">
              <a:buClr>
                <a:schemeClr val="dk1"/>
              </a:buClr>
              <a:buNone/>
            </a:pPr>
            <a:endParaRPr dirty="0"/>
          </a:p>
          <a:p>
            <a:pPr marL="0" indent="0">
              <a:buClr>
                <a:schemeClr val="dk1"/>
              </a:buClr>
              <a:buNone/>
            </a:pPr>
            <a:r>
              <a:rPr lang="en" dirty="0"/>
              <a:t>Treat Phosphorus to 0.05mg/L</a:t>
            </a:r>
            <a:endParaRPr dirty="0"/>
          </a:p>
          <a:p>
            <a:pPr marL="0" indent="0">
              <a:buClr>
                <a:schemeClr val="dk1"/>
              </a:buClr>
              <a:buNone/>
            </a:pPr>
            <a:r>
              <a:rPr lang="en" dirty="0"/>
              <a:t>significantly lower than weighted inflow concentrations to the Reservoir</a:t>
            </a:r>
            <a:endParaRPr dirty="0"/>
          </a:p>
          <a:p>
            <a:pPr marL="0" indent="0">
              <a:buClr>
                <a:schemeClr val="dk1"/>
              </a:buClr>
              <a:buNone/>
            </a:pPr>
            <a:endParaRPr dirty="0"/>
          </a:p>
          <a:p>
            <a:pPr marL="0" indent="0">
              <a:buNone/>
            </a:pPr>
            <a:r>
              <a:rPr lang="en" dirty="0"/>
              <a:t>Direct discharge or land application</a:t>
            </a:r>
            <a:endParaRPr dirty="0"/>
          </a:p>
        </p:txBody>
      </p:sp>
      <p:sp>
        <p:nvSpPr>
          <p:cNvPr id="275" name="Google Shape;275;g15e13d4cb4f_0_156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5088f7e073_0_5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Erin</a:t>
            </a:r>
          </a:p>
          <a:p>
            <a:pPr marL="0" indent="0">
              <a:buClr>
                <a:schemeClr val="dk1"/>
              </a:buClr>
              <a:buNone/>
            </a:pPr>
            <a:r>
              <a:rPr lang="en-US" dirty="0"/>
              <a:t>Limits stratification when temps are not extreme</a:t>
            </a:r>
            <a:endParaRPr dirty="0"/>
          </a:p>
          <a:p>
            <a:pPr marL="0" indent="0">
              <a:buClr>
                <a:schemeClr val="dk1"/>
              </a:buClr>
              <a:buNone/>
            </a:pPr>
            <a:r>
              <a:rPr lang="en-US" dirty="0"/>
              <a:t>When dissolved oxygen is high at the bottom of the Res, internal loading is reduced</a:t>
            </a:r>
            <a:endParaRPr dirty="0"/>
          </a:p>
          <a:p>
            <a:pPr marL="0" indent="0">
              <a:buClr>
                <a:schemeClr val="dk1"/>
              </a:buClr>
              <a:buNone/>
            </a:pPr>
            <a:r>
              <a:rPr lang="en-US" dirty="0"/>
              <a:t>Artificially mixes cyanobacteria </a:t>
            </a:r>
            <a:endParaRPr dirty="0"/>
          </a:p>
          <a:p>
            <a:pPr marL="0" indent="0">
              <a:buNone/>
            </a:pPr>
            <a:r>
              <a:rPr lang="en-US" dirty="0"/>
              <a:t>Benefit to fishery</a:t>
            </a:r>
            <a:endParaRPr dirty="0"/>
          </a:p>
        </p:txBody>
      </p:sp>
      <p:sp>
        <p:nvSpPr>
          <p:cNvPr id="313" name="Google Shape;313;g15088f7e073_0_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3006173e6f_0_7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dirty="0"/>
              <a:t>Erin</a:t>
            </a:r>
          </a:p>
          <a:p>
            <a:pPr marL="0" indent="0">
              <a:buClr>
                <a:schemeClr val="dk1"/>
              </a:buClr>
              <a:buNone/>
            </a:pPr>
            <a:r>
              <a:rPr lang="en-US" dirty="0"/>
              <a:t>Nutrients accumulate in the Reservoir (suspended solids, productivity, etc.</a:t>
            </a:r>
            <a:endParaRPr dirty="0"/>
          </a:p>
          <a:p>
            <a:pPr marL="0" indent="0">
              <a:buClr>
                <a:schemeClr val="dk1"/>
              </a:buClr>
              <a:buNone/>
            </a:pPr>
            <a:r>
              <a:rPr lang="en-US" dirty="0"/>
              <a:t>2021 Sediment Phosphorus Study in CCR</a:t>
            </a:r>
            <a:endParaRPr dirty="0"/>
          </a:p>
          <a:p>
            <a:pPr marL="0" indent="0">
              <a:buClr>
                <a:schemeClr val="dk1"/>
              </a:buClr>
              <a:buNone/>
            </a:pPr>
            <a:r>
              <a:rPr lang="en-US" dirty="0"/>
              <a:t>Highest P in the deepest areas w/ the most organic sediments (sludge)</a:t>
            </a:r>
            <a:endParaRPr dirty="0"/>
          </a:p>
          <a:p>
            <a:pPr marL="0" indent="0">
              <a:buClr>
                <a:schemeClr val="dk1"/>
              </a:buClr>
              <a:buNone/>
            </a:pPr>
            <a:r>
              <a:rPr lang="en-US" dirty="0"/>
              <a:t>High P and Available P</a:t>
            </a:r>
            <a:endParaRPr dirty="0"/>
          </a:p>
          <a:p>
            <a:pPr marL="0" indent="0">
              <a:buClr>
                <a:schemeClr val="dk1"/>
              </a:buClr>
              <a:buNone/>
            </a:pPr>
            <a:r>
              <a:rPr lang="en-US" dirty="0"/>
              <a:t>Less in areas around the shoreline with larger particle size (sand and gravel) </a:t>
            </a:r>
            <a:endParaRPr dirty="0"/>
          </a:p>
          <a:p>
            <a:pPr marL="0" indent="0">
              <a:buClr>
                <a:schemeClr val="dk1"/>
              </a:buClr>
              <a:buNone/>
            </a:pPr>
            <a:endParaRPr dirty="0"/>
          </a:p>
          <a:p>
            <a:pPr marL="0" indent="0">
              <a:buNone/>
            </a:pPr>
            <a:r>
              <a:rPr lang="en-US" dirty="0"/>
              <a:t>114 to 2,230 mg/kg within my 20 samples.Barr Lake</a:t>
            </a:r>
            <a:endParaRPr dirty="0"/>
          </a:p>
        </p:txBody>
      </p:sp>
      <p:sp>
        <p:nvSpPr>
          <p:cNvPr id="323" name="Google Shape;323;g13006173e6f_0_7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5e13d4cb4f_0_46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5e13d4cb4f_0_46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Jane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3177" tIns="46589" rIns="93177" bIns="46589"/>
          <a:lstStyle/>
          <a:p>
            <a:fld id="{E3C918E1-D4B5-4383-A266-530324F71FB5}" type="slidenum">
              <a:rPr lang="en-US" smtClean="0"/>
              <a:t>25</a:t>
            </a:fld>
            <a:endParaRPr lang="en-US" dirty="0"/>
          </a:p>
        </p:txBody>
      </p:sp>
    </p:spTree>
    <p:extLst>
      <p:ext uri="{BB962C8B-B14F-4D97-AF65-F5344CB8AC3E}">
        <p14:creationId xmlns:p14="http://schemas.microsoft.com/office/powerpoint/2010/main" val="22598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3177" tIns="46589" rIns="93177" bIns="46589"/>
          <a:lstStyle/>
          <a:p>
            <a:fld id="{E3C918E1-D4B5-4383-A266-530324F71FB5}" type="slidenum">
              <a:rPr lang="en-US" smtClean="0"/>
              <a:t>28</a:t>
            </a:fld>
            <a:endParaRPr lang="en-US" dirty="0"/>
          </a:p>
        </p:txBody>
      </p:sp>
    </p:spTree>
    <p:extLst>
      <p:ext uri="{BB962C8B-B14F-4D97-AF65-F5344CB8AC3E}">
        <p14:creationId xmlns:p14="http://schemas.microsoft.com/office/powerpoint/2010/main" val="29152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4767137733_1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80000"/>
              </a:lnSpc>
              <a:buClr>
                <a:schemeClr val="dk1"/>
              </a:buClr>
              <a:buNone/>
            </a:pPr>
            <a:r>
              <a:rPr lang="en-US" sz="1700" dirty="0">
                <a:solidFill>
                  <a:srgbClr val="0092B5"/>
                </a:solidFill>
                <a:latin typeface="Oswald"/>
                <a:ea typeface="Oswald"/>
                <a:cs typeface="Oswald"/>
                <a:sym typeface="Oswald"/>
              </a:rPr>
              <a:t>Jane</a:t>
            </a:r>
          </a:p>
          <a:p>
            <a:pPr marL="0" indent="0">
              <a:lnSpc>
                <a:spcPct val="80000"/>
              </a:lnSpc>
              <a:buClr>
                <a:schemeClr val="dk1"/>
              </a:buClr>
              <a:buNone/>
            </a:pPr>
            <a:endParaRPr sz="100" dirty="0"/>
          </a:p>
        </p:txBody>
      </p:sp>
      <p:sp>
        <p:nvSpPr>
          <p:cNvPr id="175" name="Google Shape;175;g14767137733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7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Jane</a:t>
            </a:r>
          </a:p>
        </p:txBody>
      </p:sp>
    </p:spTree>
    <p:extLst>
      <p:ext uri="{BB962C8B-B14F-4D97-AF65-F5344CB8AC3E}">
        <p14:creationId xmlns:p14="http://schemas.microsoft.com/office/powerpoint/2010/main" val="112590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422f5b91b_2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f422f5b91b_2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Erin to do slides 4-15</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3e0409de5a_0_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3e0409de5a_0_4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Erin (45 sec)</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3e0409de5a_0_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3e0409de5a_0_4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Erin (45 sec)</a:t>
            </a:r>
            <a:endParaRPr dirty="0"/>
          </a:p>
        </p:txBody>
      </p:sp>
    </p:spTree>
    <p:extLst>
      <p:ext uri="{BB962C8B-B14F-4D97-AF65-F5344CB8AC3E}">
        <p14:creationId xmlns:p14="http://schemas.microsoft.com/office/powerpoint/2010/main" val="161246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e0409de5a_0_5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3e0409de5a_0_5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Erin (1 min)</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34821a961a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34821a961a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Erin New pollution abatement projects, maintenance of existing Pollution Reduction facilities and other WQ improvement activities have been working to reduce TP in CT such as this example before and after the sediment removal in the Perimeter Wetland pond system.  </a:t>
            </a:r>
            <a:endParaRPr dirty="0"/>
          </a:p>
          <a:p>
            <a:pPr marL="0" indent="0">
              <a:buNone/>
            </a:pPr>
            <a:r>
              <a:rPr lang="en" dirty="0"/>
              <a:t>The graph on the left show</a:t>
            </a:r>
            <a:endParaRPr dirty="0"/>
          </a:p>
          <a:p>
            <a:pPr marL="0" indent="0">
              <a:buNone/>
            </a:pPr>
            <a:endParaRPr dirty="0"/>
          </a:p>
          <a:p>
            <a:pPr marL="0" indent="0">
              <a:buNone/>
            </a:pPr>
            <a:r>
              <a:rPr lang="en" dirty="0"/>
              <a:t>Projects and other efforts in CC have worked to maintain TP concentrations despite development and increased inputs.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433cfc30b4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433cfc30b4_0_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Erin New pollution abatement projects and maintenance of existing Pollution Reduction facilities have been working to reduce TN in CT such as this example before and after the sediment removal in the Perimeter Wetland pond system.  </a:t>
            </a:r>
            <a:endParaRPr dirty="0"/>
          </a:p>
          <a:p>
            <a:pPr marL="0" indent="0">
              <a:buNone/>
            </a:pPr>
            <a:endParaRPr dirty="0"/>
          </a:p>
          <a:p>
            <a:pPr marL="0" indent="0">
              <a:buNone/>
            </a:pPr>
            <a:r>
              <a:rPr lang="en" dirty="0"/>
              <a:t>Projects in Cherry Creek have worked to slightly reduce TN concentrations when compared to concentrations from 2002 to 2012.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
        <p:cNvGrpSpPr/>
        <p:nvPr/>
      </p:nvGrpSpPr>
      <p:grpSpPr>
        <a:xfrm>
          <a:off x="0" y="0"/>
          <a:ext cx="0" cy="0"/>
          <a:chOff x="0" y="0"/>
          <a:chExt cx="0" cy="0"/>
        </a:xfrm>
      </p:grpSpPr>
      <p:sp>
        <p:nvSpPr>
          <p:cNvPr id="15" name="Google Shape;15;p2"/>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6" name="Google Shape;16;p2"/>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
        <p:nvSpPr>
          <p:cNvPr id="17" name="Google Shape;17;p2"/>
          <p:cNvSpPr txBox="1">
            <a:spLocks noGrp="1"/>
          </p:cNvSpPr>
          <p:nvPr>
            <p:ph type="title"/>
          </p:nvPr>
        </p:nvSpPr>
        <p:spPr>
          <a:xfrm>
            <a:off x="457200" y="1548664"/>
            <a:ext cx="8229600" cy="15063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0092B5"/>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Header 1 1">
  <p:cSld name="SECTION_HEADER_2">
    <p:spTree>
      <p:nvGrpSpPr>
        <p:cNvPr id="1" name="Shape 91"/>
        <p:cNvGrpSpPr/>
        <p:nvPr/>
      </p:nvGrpSpPr>
      <p:grpSpPr>
        <a:xfrm>
          <a:off x="0" y="0"/>
          <a:ext cx="0" cy="0"/>
          <a:chOff x="0" y="0"/>
          <a:chExt cx="0" cy="0"/>
        </a:xfrm>
      </p:grpSpPr>
      <p:sp>
        <p:nvSpPr>
          <p:cNvPr id="92" name="Google Shape;92;p13"/>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3" name="Google Shape;93;p13"/>
          <p:cNvSpPr txBox="1">
            <a:spLocks noGrp="1"/>
          </p:cNvSpPr>
          <p:nvPr>
            <p:ph type="body" idx="1"/>
          </p:nvPr>
        </p:nvSpPr>
        <p:spPr>
          <a:xfrm>
            <a:off x="457200" y="2533130"/>
            <a:ext cx="8037600" cy="9021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94" name="Google Shape;94;p13"/>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95" name="Google Shape;95;p13"/>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96" name="Google Shape;96;p13"/>
          <p:cNvSpPr/>
          <p:nvPr/>
        </p:nvSpPr>
        <p:spPr>
          <a:xfrm>
            <a:off x="0" y="0"/>
            <a:ext cx="9144000" cy="998700"/>
          </a:xfrm>
          <a:prstGeom prst="rect">
            <a:avLst/>
          </a:prstGeom>
          <a:solidFill>
            <a:srgbClr val="0092BC"/>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7" name="Google Shape;97;p13"/>
          <p:cNvSpPr txBox="1">
            <a:spLocks noGrp="1"/>
          </p:cNvSpPr>
          <p:nvPr>
            <p:ph type="title"/>
          </p:nvPr>
        </p:nvSpPr>
        <p:spPr>
          <a:xfrm>
            <a:off x="411153" y="493939"/>
            <a:ext cx="8037600" cy="1021500"/>
          </a:xfrm>
          <a:prstGeom prst="rect">
            <a:avLst/>
          </a:prstGeom>
          <a:noFill/>
          <a:ln>
            <a:noFill/>
          </a:ln>
        </p:spPr>
        <p:txBody>
          <a:bodyPr spcFirstLastPara="1" wrap="square" lIns="91425" tIns="45700" rIns="91425" bIns="45700" anchor="t" anchorCtr="0">
            <a:normAutofit/>
          </a:bodyPr>
          <a:lstStyle>
            <a:lvl1pPr lvl="0" algn="l" rtl="0">
              <a:lnSpc>
                <a:spcPct val="80000"/>
              </a:lnSpc>
              <a:spcBef>
                <a:spcPts val="0"/>
              </a:spcBef>
              <a:spcAft>
                <a:spcPts val="0"/>
              </a:spcAft>
              <a:buClr>
                <a:schemeClr val="lt1"/>
              </a:buClr>
              <a:buSzPts val="4000"/>
              <a:buFont typeface="Arial Black"/>
              <a:buNone/>
              <a:defRPr sz="40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3"/>
          <p:cNvSpPr/>
          <p:nvPr/>
        </p:nvSpPr>
        <p:spPr>
          <a:xfrm>
            <a:off x="0" y="977294"/>
            <a:ext cx="9144000" cy="122100"/>
          </a:xfrm>
          <a:prstGeom prst="rect">
            <a:avLst/>
          </a:prstGeom>
          <a:solidFill>
            <a:srgbClr val="77C5D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Section Header 3">
  <p:cSld name="SECTION_HEADER_4">
    <p:spTree>
      <p:nvGrpSpPr>
        <p:cNvPr id="1" name="Shape 99"/>
        <p:cNvGrpSpPr/>
        <p:nvPr/>
      </p:nvGrpSpPr>
      <p:grpSpPr>
        <a:xfrm>
          <a:off x="0" y="0"/>
          <a:ext cx="0" cy="0"/>
          <a:chOff x="0" y="0"/>
          <a:chExt cx="0" cy="0"/>
        </a:xfrm>
      </p:grpSpPr>
      <p:sp>
        <p:nvSpPr>
          <p:cNvPr id="100" name="Google Shape;100;p1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1" name="Google Shape;101;p14"/>
          <p:cNvSpPr txBox="1">
            <a:spLocks noGrp="1"/>
          </p:cNvSpPr>
          <p:nvPr>
            <p:ph type="body" idx="1"/>
          </p:nvPr>
        </p:nvSpPr>
        <p:spPr>
          <a:xfrm>
            <a:off x="457200" y="2533130"/>
            <a:ext cx="8037600" cy="9021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02" name="Google Shape;102;p14"/>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3" name="Google Shape;103;p14"/>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104" name="Google Shape;104;p14"/>
          <p:cNvSpPr/>
          <p:nvPr/>
        </p:nvSpPr>
        <p:spPr>
          <a:xfrm>
            <a:off x="0" y="0"/>
            <a:ext cx="9144000" cy="998700"/>
          </a:xfrm>
          <a:prstGeom prst="rect">
            <a:avLst/>
          </a:prstGeom>
          <a:solidFill>
            <a:srgbClr val="0092BC"/>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5" name="Google Shape;105;p14"/>
          <p:cNvSpPr txBox="1">
            <a:spLocks noGrp="1"/>
          </p:cNvSpPr>
          <p:nvPr>
            <p:ph type="title"/>
          </p:nvPr>
        </p:nvSpPr>
        <p:spPr>
          <a:xfrm>
            <a:off x="411153" y="493939"/>
            <a:ext cx="8037600" cy="1021500"/>
          </a:xfrm>
          <a:prstGeom prst="rect">
            <a:avLst/>
          </a:prstGeom>
          <a:noFill/>
          <a:ln>
            <a:noFill/>
          </a:ln>
        </p:spPr>
        <p:txBody>
          <a:bodyPr spcFirstLastPara="1" wrap="square" lIns="91425" tIns="45700" rIns="91425" bIns="45700" anchor="t" anchorCtr="0">
            <a:normAutofit/>
          </a:bodyPr>
          <a:lstStyle>
            <a:lvl1pPr lvl="0" algn="l" rtl="0">
              <a:lnSpc>
                <a:spcPct val="80000"/>
              </a:lnSpc>
              <a:spcBef>
                <a:spcPts val="0"/>
              </a:spcBef>
              <a:spcAft>
                <a:spcPts val="0"/>
              </a:spcAft>
              <a:buClr>
                <a:schemeClr val="lt1"/>
              </a:buClr>
              <a:buSzPts val="4000"/>
              <a:buFont typeface="Arial Black"/>
              <a:buNone/>
              <a:defRPr sz="40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4"/>
          <p:cNvSpPr/>
          <p:nvPr/>
        </p:nvSpPr>
        <p:spPr>
          <a:xfrm>
            <a:off x="0" y="977294"/>
            <a:ext cx="9144000" cy="122100"/>
          </a:xfrm>
          <a:prstGeom prst="rect">
            <a:avLst/>
          </a:prstGeom>
          <a:solidFill>
            <a:srgbClr val="77C5D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Section Header 4">
  <p:cSld name="SECTION_HEADER_5">
    <p:spTree>
      <p:nvGrpSpPr>
        <p:cNvPr id="1" name="Shape 107"/>
        <p:cNvGrpSpPr/>
        <p:nvPr/>
      </p:nvGrpSpPr>
      <p:grpSpPr>
        <a:xfrm>
          <a:off x="0" y="0"/>
          <a:ext cx="0" cy="0"/>
          <a:chOff x="0" y="0"/>
          <a:chExt cx="0" cy="0"/>
        </a:xfrm>
      </p:grpSpPr>
      <p:sp>
        <p:nvSpPr>
          <p:cNvPr id="108" name="Google Shape;108;p15"/>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9" name="Google Shape;109;p15"/>
          <p:cNvSpPr txBox="1">
            <a:spLocks noGrp="1"/>
          </p:cNvSpPr>
          <p:nvPr>
            <p:ph type="body" idx="1"/>
          </p:nvPr>
        </p:nvSpPr>
        <p:spPr>
          <a:xfrm>
            <a:off x="457200" y="2533130"/>
            <a:ext cx="8037600" cy="9021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10" name="Google Shape;110;p15"/>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1" name="Google Shape;111;p15"/>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112" name="Google Shape;112;p15"/>
          <p:cNvSpPr/>
          <p:nvPr/>
        </p:nvSpPr>
        <p:spPr>
          <a:xfrm>
            <a:off x="0" y="0"/>
            <a:ext cx="9144000" cy="998700"/>
          </a:xfrm>
          <a:prstGeom prst="rect">
            <a:avLst/>
          </a:prstGeom>
          <a:solidFill>
            <a:srgbClr val="0092BC"/>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3" name="Google Shape;113;p15"/>
          <p:cNvSpPr txBox="1">
            <a:spLocks noGrp="1"/>
          </p:cNvSpPr>
          <p:nvPr>
            <p:ph type="title"/>
          </p:nvPr>
        </p:nvSpPr>
        <p:spPr>
          <a:xfrm>
            <a:off x="411153" y="493939"/>
            <a:ext cx="8037600" cy="1021500"/>
          </a:xfrm>
          <a:prstGeom prst="rect">
            <a:avLst/>
          </a:prstGeom>
          <a:noFill/>
          <a:ln>
            <a:noFill/>
          </a:ln>
        </p:spPr>
        <p:txBody>
          <a:bodyPr spcFirstLastPara="1" wrap="square" lIns="91425" tIns="45700" rIns="91425" bIns="45700" anchor="t" anchorCtr="0">
            <a:normAutofit/>
          </a:bodyPr>
          <a:lstStyle>
            <a:lvl1pPr lvl="0" algn="l" rtl="0">
              <a:lnSpc>
                <a:spcPct val="80000"/>
              </a:lnSpc>
              <a:spcBef>
                <a:spcPts val="0"/>
              </a:spcBef>
              <a:spcAft>
                <a:spcPts val="0"/>
              </a:spcAft>
              <a:buClr>
                <a:schemeClr val="lt1"/>
              </a:buClr>
              <a:buSzPts val="4000"/>
              <a:buFont typeface="Arial Black"/>
              <a:buNone/>
              <a:defRPr sz="40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15"/>
          <p:cNvSpPr/>
          <p:nvPr/>
        </p:nvSpPr>
        <p:spPr>
          <a:xfrm>
            <a:off x="0" y="977294"/>
            <a:ext cx="9144000" cy="122100"/>
          </a:xfrm>
          <a:prstGeom prst="rect">
            <a:avLst/>
          </a:prstGeom>
          <a:solidFill>
            <a:srgbClr val="77C5D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Section Header" type="secHead">
  <p:cSld name="SECTION_HEADER">
    <p:spTree>
      <p:nvGrpSpPr>
        <p:cNvPr id="1" name="Shape 18"/>
        <p:cNvGrpSpPr/>
        <p:nvPr/>
      </p:nvGrpSpPr>
      <p:grpSpPr>
        <a:xfrm>
          <a:off x="0" y="0"/>
          <a:ext cx="0" cy="0"/>
          <a:chOff x="0" y="0"/>
          <a:chExt cx="0" cy="0"/>
        </a:xfrm>
      </p:grpSpPr>
      <p:sp>
        <p:nvSpPr>
          <p:cNvPr id="19" name="Google Shape;19;p3"/>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 name="Google Shape;20;p3"/>
          <p:cNvSpPr txBox="1">
            <a:spLocks noGrp="1"/>
          </p:cNvSpPr>
          <p:nvPr>
            <p:ph type="body" idx="1"/>
          </p:nvPr>
        </p:nvSpPr>
        <p:spPr>
          <a:xfrm>
            <a:off x="457200" y="2533130"/>
            <a:ext cx="8037600" cy="9021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21" name="Google Shape;21;p3"/>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2" name="Google Shape;22;p3"/>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23" name="Google Shape;23;p3"/>
          <p:cNvSpPr/>
          <p:nvPr/>
        </p:nvSpPr>
        <p:spPr>
          <a:xfrm>
            <a:off x="0" y="0"/>
            <a:ext cx="9144000" cy="998700"/>
          </a:xfrm>
          <a:prstGeom prst="rect">
            <a:avLst/>
          </a:prstGeom>
          <a:solidFill>
            <a:srgbClr val="0092BC"/>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 name="Google Shape;24;p3"/>
          <p:cNvSpPr txBox="1">
            <a:spLocks noGrp="1"/>
          </p:cNvSpPr>
          <p:nvPr>
            <p:ph type="title"/>
          </p:nvPr>
        </p:nvSpPr>
        <p:spPr>
          <a:xfrm>
            <a:off x="411153" y="493939"/>
            <a:ext cx="8037600" cy="1021500"/>
          </a:xfrm>
          <a:prstGeom prst="rect">
            <a:avLst/>
          </a:prstGeom>
          <a:noFill/>
          <a:ln>
            <a:noFill/>
          </a:ln>
        </p:spPr>
        <p:txBody>
          <a:bodyPr spcFirstLastPara="1" wrap="square" lIns="91425" tIns="45700" rIns="91425" bIns="45700" anchor="t" anchorCtr="0">
            <a:normAutofit/>
          </a:bodyPr>
          <a:lstStyle>
            <a:lvl1pPr lvl="0" algn="l" rtl="0">
              <a:lnSpc>
                <a:spcPct val="80000"/>
              </a:lnSpc>
              <a:spcBef>
                <a:spcPts val="0"/>
              </a:spcBef>
              <a:spcAft>
                <a:spcPts val="0"/>
              </a:spcAft>
              <a:buClr>
                <a:schemeClr val="lt1"/>
              </a:buClr>
              <a:buSzPts val="4000"/>
              <a:buFont typeface="Arial Black"/>
              <a:buNone/>
              <a:defRPr sz="40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3"/>
          <p:cNvSpPr/>
          <p:nvPr/>
        </p:nvSpPr>
        <p:spPr>
          <a:xfrm>
            <a:off x="0" y="977294"/>
            <a:ext cx="9144000" cy="122100"/>
          </a:xfrm>
          <a:prstGeom prst="rect">
            <a:avLst/>
          </a:prstGeom>
          <a:solidFill>
            <a:srgbClr val="77C5D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pic>
        <p:nvPicPr>
          <p:cNvPr id="27" name="Google Shape;27;p4" descr="Dark Drop_Splash.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9143998" cy="5174951"/>
          </a:xfrm>
          <a:prstGeom prst="rect">
            <a:avLst/>
          </a:prstGeom>
          <a:noFill/>
          <a:ln>
            <a:noFill/>
          </a:ln>
        </p:spPr>
      </p:pic>
      <p:sp>
        <p:nvSpPr>
          <p:cNvPr id="28" name="Google Shape;28;p4"/>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9" name="Google Shape;29;p4"/>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
        <p:nvSpPr>
          <p:cNvPr id="30" name="Google Shape;30;p4"/>
          <p:cNvSpPr/>
          <p:nvPr/>
        </p:nvSpPr>
        <p:spPr>
          <a:xfrm>
            <a:off x="-1879600" y="2177606"/>
            <a:ext cx="3149700" cy="2036400"/>
          </a:xfrm>
          <a:prstGeom prst="hexagon">
            <a:avLst>
              <a:gd name="adj" fmla="val 25000"/>
              <a:gd name="vf" fmla="val 115470"/>
            </a:avLst>
          </a:prstGeom>
          <a:solidFill>
            <a:srgbClr val="0092B5">
              <a:alpha val="1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 name="Google Shape;31;p4"/>
          <p:cNvSpPr/>
          <p:nvPr/>
        </p:nvSpPr>
        <p:spPr>
          <a:xfrm>
            <a:off x="673100" y="3252377"/>
            <a:ext cx="3149700" cy="2036400"/>
          </a:xfrm>
          <a:prstGeom prst="hexagon">
            <a:avLst>
              <a:gd name="adj" fmla="val 25000"/>
              <a:gd name="vf" fmla="val 115470"/>
            </a:avLst>
          </a:prstGeom>
          <a:solidFill>
            <a:srgbClr val="0092B5">
              <a:alpha val="1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2" name="Google Shape;32;p4"/>
          <p:cNvSpPr/>
          <p:nvPr/>
        </p:nvSpPr>
        <p:spPr>
          <a:xfrm>
            <a:off x="7581900" y="904869"/>
            <a:ext cx="1968600" cy="1272900"/>
          </a:xfrm>
          <a:prstGeom prst="hexagon">
            <a:avLst>
              <a:gd name="adj" fmla="val 25000"/>
              <a:gd name="vf" fmla="val 115470"/>
            </a:avLst>
          </a:prstGeom>
          <a:solidFill>
            <a:srgbClr val="EADA24">
              <a:alpha val="1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3" name="Google Shape;33;p4" descr="LRE-Water-Logo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54656" y="1850137"/>
            <a:ext cx="1884716" cy="654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5000"/>
                                        <p:tgtEl>
                                          <p:spTgt spid="31"/>
                                        </p:tgtEl>
                                      </p:cBhvr>
                                    </p:animEffect>
                                    <p:set>
                                      <p:cBhvr>
                                        <p:cTn id="7" dur="1" fill="hold">
                                          <p:stCondLst>
                                            <p:cond delay="5000"/>
                                          </p:stCondLst>
                                        </p:cTn>
                                        <p:tgtEl>
                                          <p:spTgt spid="31"/>
                                        </p:tgtEl>
                                        <p:attrNameLst>
                                          <p:attrName>style.visibility</p:attrName>
                                        </p:attrNameLst>
                                      </p:cBhvr>
                                      <p:to>
                                        <p:strVal val="hidden"/>
                                      </p:to>
                                    </p:set>
                                  </p:childTnLst>
                                </p:cTn>
                              </p:par>
                              <p:par>
                                <p:cTn id="8" presetID="10" presetClass="exit" presetSubtype="0" fill="hold" nodeType="withEffect">
                                  <p:stCondLst>
                                    <p:cond delay="2000"/>
                                  </p:stCondLst>
                                  <p:childTnLst>
                                    <p:animEffect transition="out" filter="fade">
                                      <p:cBhvr>
                                        <p:cTn id="9" dur="5000"/>
                                        <p:tgtEl>
                                          <p:spTgt spid="30"/>
                                        </p:tgtEl>
                                      </p:cBhvr>
                                    </p:animEffect>
                                    <p:set>
                                      <p:cBhvr>
                                        <p:cTn id="10" dur="1" fill="hold">
                                          <p:stCondLst>
                                            <p:cond delay="5000"/>
                                          </p:stCondLst>
                                        </p:cTn>
                                        <p:tgtEl>
                                          <p:spTgt spid="30"/>
                                        </p:tgtEl>
                                        <p:attrNameLst>
                                          <p:attrName>style.visibility</p:attrName>
                                        </p:attrNameLst>
                                      </p:cBhvr>
                                      <p:to>
                                        <p:strVal val="hidden"/>
                                      </p:to>
                                    </p:set>
                                  </p:childTnLst>
                                </p:cTn>
                              </p:par>
                              <p:par>
                                <p:cTn id="11" presetID="10" presetClass="exit" presetSubtype="0" fill="hold" nodeType="withEffect">
                                  <p:stCondLst>
                                    <p:cond delay="2000"/>
                                  </p:stCondLst>
                                  <p:childTnLst>
                                    <p:animEffect transition="out" filter="fade">
                                      <p:cBhvr>
                                        <p:cTn id="12" dur="5000"/>
                                        <p:tgtEl>
                                          <p:spTgt spid="32"/>
                                        </p:tgtEl>
                                      </p:cBhvr>
                                    </p:animEffect>
                                    <p:set>
                                      <p:cBhvr>
                                        <p:cTn id="13" dur="1" fill="hold">
                                          <p:stCondLst>
                                            <p:cond delay="500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2"/>
        <p:cNvGrpSpPr/>
        <p:nvPr/>
      </p:nvGrpSpPr>
      <p:grpSpPr>
        <a:xfrm>
          <a:off x="0" y="0"/>
          <a:ext cx="0" cy="0"/>
          <a:chOff x="0" y="0"/>
          <a:chExt cx="0" cy="0"/>
        </a:xfrm>
      </p:grpSpPr>
      <p:sp>
        <p:nvSpPr>
          <p:cNvPr id="43" name="Google Shape;43;p6"/>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4" name="Google Shape;44;p6"/>
          <p:cNvSpPr/>
          <p:nvPr/>
        </p:nvSpPr>
        <p:spPr>
          <a:xfrm>
            <a:off x="0" y="4767263"/>
            <a:ext cx="8686800" cy="166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 name="Google Shape;45;p6"/>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6" name="Google Shape;46;p6"/>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a:solidFill>
                  <a:srgbClr val="FFFFFF"/>
                </a:solidFill>
                <a:latin typeface="Arial"/>
                <a:ea typeface="Arial"/>
                <a:cs typeface="Arial"/>
                <a:sym typeface="Arial"/>
              </a:defRPr>
            </a:lvl1pPr>
            <a:lvl2pPr marL="0" lvl="1" indent="0" algn="r" rtl="0">
              <a:spcBef>
                <a:spcPts val="0"/>
              </a:spcBef>
              <a:buNone/>
              <a:defRPr sz="1100">
                <a:solidFill>
                  <a:srgbClr val="FFFFFF"/>
                </a:solidFill>
                <a:latin typeface="Arial"/>
                <a:ea typeface="Arial"/>
                <a:cs typeface="Arial"/>
                <a:sym typeface="Arial"/>
              </a:defRPr>
            </a:lvl2pPr>
            <a:lvl3pPr marL="0" lvl="2" indent="0" algn="r" rtl="0">
              <a:spcBef>
                <a:spcPts val="0"/>
              </a:spcBef>
              <a:buNone/>
              <a:defRPr sz="1100">
                <a:solidFill>
                  <a:srgbClr val="FFFFFF"/>
                </a:solidFill>
                <a:latin typeface="Arial"/>
                <a:ea typeface="Arial"/>
                <a:cs typeface="Arial"/>
                <a:sym typeface="Arial"/>
              </a:defRPr>
            </a:lvl3pPr>
            <a:lvl4pPr marL="0" lvl="3" indent="0" algn="r" rtl="0">
              <a:spcBef>
                <a:spcPts val="0"/>
              </a:spcBef>
              <a:buNone/>
              <a:defRPr sz="1100">
                <a:solidFill>
                  <a:srgbClr val="FFFFFF"/>
                </a:solidFill>
                <a:latin typeface="Arial"/>
                <a:ea typeface="Arial"/>
                <a:cs typeface="Arial"/>
                <a:sym typeface="Arial"/>
              </a:defRPr>
            </a:lvl4pPr>
            <a:lvl5pPr marL="0" lvl="4" indent="0" algn="r" rtl="0">
              <a:spcBef>
                <a:spcPts val="0"/>
              </a:spcBef>
              <a:buNone/>
              <a:defRPr sz="1100">
                <a:solidFill>
                  <a:srgbClr val="FFFFFF"/>
                </a:solidFill>
                <a:latin typeface="Arial"/>
                <a:ea typeface="Arial"/>
                <a:cs typeface="Arial"/>
                <a:sym typeface="Arial"/>
              </a:defRPr>
            </a:lvl5pPr>
            <a:lvl6pPr marL="0" lvl="5" indent="0" algn="r" rtl="0">
              <a:spcBef>
                <a:spcPts val="0"/>
              </a:spcBef>
              <a:buNone/>
              <a:defRPr sz="1100">
                <a:solidFill>
                  <a:srgbClr val="FFFFFF"/>
                </a:solidFill>
                <a:latin typeface="Arial"/>
                <a:ea typeface="Arial"/>
                <a:cs typeface="Arial"/>
                <a:sym typeface="Arial"/>
              </a:defRPr>
            </a:lvl6pPr>
            <a:lvl7pPr marL="0" lvl="6" indent="0" algn="r" rtl="0">
              <a:spcBef>
                <a:spcPts val="0"/>
              </a:spcBef>
              <a:buNone/>
              <a:defRPr sz="1100">
                <a:solidFill>
                  <a:srgbClr val="FFFFFF"/>
                </a:solidFill>
                <a:latin typeface="Arial"/>
                <a:ea typeface="Arial"/>
                <a:cs typeface="Arial"/>
                <a:sym typeface="Arial"/>
              </a:defRPr>
            </a:lvl7pPr>
            <a:lvl8pPr marL="0" lvl="7" indent="0" algn="r" rtl="0">
              <a:spcBef>
                <a:spcPts val="0"/>
              </a:spcBef>
              <a:buNone/>
              <a:defRPr sz="1100">
                <a:solidFill>
                  <a:srgbClr val="FFFFFF"/>
                </a:solidFill>
                <a:latin typeface="Arial"/>
                <a:ea typeface="Arial"/>
                <a:cs typeface="Arial"/>
                <a:sym typeface="Arial"/>
              </a:defRPr>
            </a:lvl8pPr>
            <a:lvl9pPr marL="0" lvl="8" indent="0" algn="r" rtl="0">
              <a:spcBef>
                <a:spcPts val="0"/>
              </a:spcBef>
              <a:buNone/>
              <a:defRPr sz="11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47" name="Google Shape;47;p6"/>
          <p:cNvSpPr txBox="1">
            <a:spLocks noGrp="1"/>
          </p:cNvSpPr>
          <p:nvPr>
            <p:ph type="title"/>
          </p:nvPr>
        </p:nvSpPr>
        <p:spPr>
          <a:xfrm>
            <a:off x="457201" y="1257300"/>
            <a:ext cx="8205000" cy="1579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092BC"/>
              </a:buClr>
              <a:buSzPts val="4000"/>
              <a:buFont typeface="Arial Black"/>
              <a:buNone/>
              <a:defRPr sz="4000" b="1" cap="none">
                <a:solidFill>
                  <a:srgbClr val="0092B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8" name="Google Shape;48;p6" descr="LRE-Water-Logo_RGB.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095066" y="4229100"/>
            <a:ext cx="1193800" cy="41484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9"/>
        <p:cNvGrpSpPr/>
        <p:nvPr/>
      </p:nvGrpSpPr>
      <p:grpSpPr>
        <a:xfrm>
          <a:off x="0" y="0"/>
          <a:ext cx="0" cy="0"/>
          <a:chOff x="0" y="0"/>
          <a:chExt cx="0" cy="0"/>
        </a:xfrm>
      </p:grpSpPr>
      <p:sp>
        <p:nvSpPr>
          <p:cNvPr id="50" name="Google Shape;50;p7"/>
          <p:cNvSpPr/>
          <p:nvPr/>
        </p:nvSpPr>
        <p:spPr>
          <a:xfrm>
            <a:off x="0" y="0"/>
            <a:ext cx="9144000" cy="5143500"/>
          </a:xfrm>
          <a:prstGeom prst="rect">
            <a:avLst/>
          </a:prstGeom>
          <a:solidFill>
            <a:srgbClr val="0092B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51" name="Google Shape;51;p7" descr="Water drop_1.jpeg"/>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0" y="1"/>
            <a:ext cx="9143998" cy="5143502"/>
          </a:xfrm>
          <a:prstGeom prst="rect">
            <a:avLst/>
          </a:prstGeom>
          <a:noFill/>
          <a:ln>
            <a:noFill/>
          </a:ln>
        </p:spPr>
      </p:pic>
      <p:sp>
        <p:nvSpPr>
          <p:cNvPr id="52" name="Google Shape;52;p7"/>
          <p:cNvSpPr/>
          <p:nvPr/>
        </p:nvSpPr>
        <p:spPr>
          <a:xfrm>
            <a:off x="-1879600" y="2177606"/>
            <a:ext cx="3149700" cy="2036400"/>
          </a:xfrm>
          <a:prstGeom prst="hexagon">
            <a:avLst>
              <a:gd name="adj" fmla="val 25000"/>
              <a:gd name="vf" fmla="val 115470"/>
            </a:avLst>
          </a:prstGeom>
          <a:solidFill>
            <a:srgbClr val="77C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3" name="Google Shape;53;p7"/>
          <p:cNvSpPr/>
          <p:nvPr/>
        </p:nvSpPr>
        <p:spPr>
          <a:xfrm>
            <a:off x="673100" y="3252377"/>
            <a:ext cx="3149700" cy="2036400"/>
          </a:xfrm>
          <a:prstGeom prst="hexagon">
            <a:avLst>
              <a:gd name="adj" fmla="val 25000"/>
              <a:gd name="vf" fmla="val 115470"/>
            </a:avLst>
          </a:prstGeom>
          <a:solidFill>
            <a:srgbClr val="77C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4" name="Google Shape;54;p7"/>
          <p:cNvSpPr txBox="1">
            <a:spLocks noGrp="1"/>
          </p:cNvSpPr>
          <p:nvPr>
            <p:ph type="title"/>
          </p:nvPr>
        </p:nvSpPr>
        <p:spPr>
          <a:xfrm>
            <a:off x="457201" y="1257300"/>
            <a:ext cx="8205000" cy="1579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lt1"/>
              </a:buClr>
              <a:buSzPts val="4000"/>
              <a:buFont typeface="Arial Black"/>
              <a:buNone/>
              <a:defRPr sz="40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7"/>
          <p:cNvSpPr/>
          <p:nvPr/>
        </p:nvSpPr>
        <p:spPr>
          <a:xfrm>
            <a:off x="0" y="4767263"/>
            <a:ext cx="8686800" cy="166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6" name="Google Shape;56;p7"/>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7" name="Google Shape;57;p7"/>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a:solidFill>
                  <a:srgbClr val="FFFFFF"/>
                </a:solidFill>
                <a:latin typeface="Arial"/>
                <a:ea typeface="Arial"/>
                <a:cs typeface="Arial"/>
                <a:sym typeface="Arial"/>
              </a:defRPr>
            </a:lvl1pPr>
            <a:lvl2pPr marL="0" lvl="1" indent="0" algn="r" rtl="0">
              <a:spcBef>
                <a:spcPts val="0"/>
              </a:spcBef>
              <a:buNone/>
              <a:defRPr sz="1100">
                <a:solidFill>
                  <a:srgbClr val="FFFFFF"/>
                </a:solidFill>
                <a:latin typeface="Arial"/>
                <a:ea typeface="Arial"/>
                <a:cs typeface="Arial"/>
                <a:sym typeface="Arial"/>
              </a:defRPr>
            </a:lvl2pPr>
            <a:lvl3pPr marL="0" lvl="2" indent="0" algn="r" rtl="0">
              <a:spcBef>
                <a:spcPts val="0"/>
              </a:spcBef>
              <a:buNone/>
              <a:defRPr sz="1100">
                <a:solidFill>
                  <a:srgbClr val="FFFFFF"/>
                </a:solidFill>
                <a:latin typeface="Arial"/>
                <a:ea typeface="Arial"/>
                <a:cs typeface="Arial"/>
                <a:sym typeface="Arial"/>
              </a:defRPr>
            </a:lvl3pPr>
            <a:lvl4pPr marL="0" lvl="3" indent="0" algn="r" rtl="0">
              <a:spcBef>
                <a:spcPts val="0"/>
              </a:spcBef>
              <a:buNone/>
              <a:defRPr sz="1100">
                <a:solidFill>
                  <a:srgbClr val="FFFFFF"/>
                </a:solidFill>
                <a:latin typeface="Arial"/>
                <a:ea typeface="Arial"/>
                <a:cs typeface="Arial"/>
                <a:sym typeface="Arial"/>
              </a:defRPr>
            </a:lvl4pPr>
            <a:lvl5pPr marL="0" lvl="4" indent="0" algn="r" rtl="0">
              <a:spcBef>
                <a:spcPts val="0"/>
              </a:spcBef>
              <a:buNone/>
              <a:defRPr sz="1100">
                <a:solidFill>
                  <a:srgbClr val="FFFFFF"/>
                </a:solidFill>
                <a:latin typeface="Arial"/>
                <a:ea typeface="Arial"/>
                <a:cs typeface="Arial"/>
                <a:sym typeface="Arial"/>
              </a:defRPr>
            </a:lvl5pPr>
            <a:lvl6pPr marL="0" lvl="5" indent="0" algn="r" rtl="0">
              <a:spcBef>
                <a:spcPts val="0"/>
              </a:spcBef>
              <a:buNone/>
              <a:defRPr sz="1100">
                <a:solidFill>
                  <a:srgbClr val="FFFFFF"/>
                </a:solidFill>
                <a:latin typeface="Arial"/>
                <a:ea typeface="Arial"/>
                <a:cs typeface="Arial"/>
                <a:sym typeface="Arial"/>
              </a:defRPr>
            </a:lvl6pPr>
            <a:lvl7pPr marL="0" lvl="6" indent="0" algn="r" rtl="0">
              <a:spcBef>
                <a:spcPts val="0"/>
              </a:spcBef>
              <a:buNone/>
              <a:defRPr sz="1100">
                <a:solidFill>
                  <a:srgbClr val="FFFFFF"/>
                </a:solidFill>
                <a:latin typeface="Arial"/>
                <a:ea typeface="Arial"/>
                <a:cs typeface="Arial"/>
                <a:sym typeface="Arial"/>
              </a:defRPr>
            </a:lvl7pPr>
            <a:lvl8pPr marL="0" lvl="7" indent="0" algn="r" rtl="0">
              <a:spcBef>
                <a:spcPts val="0"/>
              </a:spcBef>
              <a:buNone/>
              <a:defRPr sz="1100">
                <a:solidFill>
                  <a:srgbClr val="FFFFFF"/>
                </a:solidFill>
                <a:latin typeface="Arial"/>
                <a:ea typeface="Arial"/>
                <a:cs typeface="Arial"/>
                <a:sym typeface="Arial"/>
              </a:defRPr>
            </a:lvl8pPr>
            <a:lvl9pPr marL="0" lvl="8" indent="0" algn="r" rtl="0">
              <a:spcBef>
                <a:spcPts val="0"/>
              </a:spcBef>
              <a:buNone/>
              <a:defRPr sz="11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58" name="Google Shape;58;p7"/>
          <p:cNvSpPr/>
          <p:nvPr/>
        </p:nvSpPr>
        <p:spPr>
          <a:xfrm>
            <a:off x="7581900" y="904869"/>
            <a:ext cx="1968600" cy="1272900"/>
          </a:xfrm>
          <a:prstGeom prst="hexagon">
            <a:avLst>
              <a:gd name="adj" fmla="val 25000"/>
              <a:gd name="vf" fmla="val 115470"/>
            </a:avLst>
          </a:prstGeom>
          <a:solidFill>
            <a:srgbClr val="EADA24">
              <a:alpha val="1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59" name="Google Shape;59;p7" descr="LRE-Water-Logo_WH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095066" y="4229100"/>
            <a:ext cx="1193800" cy="4148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52"/>
                                        </p:tgtEl>
                                      </p:cBhvr>
                                    </p:animEffect>
                                    <p:set>
                                      <p:cBhvr>
                                        <p:cTn id="7" dur="1" fill="hold">
                                          <p:stCondLst>
                                            <p:cond delay="5000"/>
                                          </p:stCondLst>
                                        </p:cTn>
                                        <p:tgtEl>
                                          <p:spTgt spid="5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0"/>
                                        <p:tgtEl>
                                          <p:spTgt spid="53"/>
                                        </p:tgtEl>
                                      </p:cBhvr>
                                    </p:animEffect>
                                    <p:set>
                                      <p:cBhvr>
                                        <p:cTn id="10" dur="1" fill="hold">
                                          <p:stCondLst>
                                            <p:cond delay="5000"/>
                                          </p:stCondLst>
                                        </p:cTn>
                                        <p:tgtEl>
                                          <p:spTgt spid="5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0"/>
                                        <p:tgtEl>
                                          <p:spTgt spid="58"/>
                                        </p:tgtEl>
                                      </p:cBhvr>
                                    </p:animEffect>
                                    <p:set>
                                      <p:cBhvr>
                                        <p:cTn id="13" dur="1" fill="hold">
                                          <p:stCondLst>
                                            <p:cond delay="500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457200" y="1072706"/>
            <a:ext cx="8229600" cy="8574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0092B5"/>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2066878"/>
            <a:ext cx="8229600" cy="22362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rgbClr val="595959"/>
              </a:buClr>
              <a:buSzPts val="3200"/>
              <a:buChar char="•"/>
              <a:defRPr b="1">
                <a:latin typeface="Arial Narrow"/>
                <a:ea typeface="Arial Narrow"/>
                <a:cs typeface="Arial Narrow"/>
                <a:sym typeface="Arial Narrow"/>
              </a:defRPr>
            </a:lvl1pPr>
            <a:lvl2pPr marL="914400" lvl="1" indent="-406400" algn="l" rtl="0">
              <a:spcBef>
                <a:spcPts val="560"/>
              </a:spcBef>
              <a:spcAft>
                <a:spcPts val="0"/>
              </a:spcAft>
              <a:buClr>
                <a:srgbClr val="595959"/>
              </a:buClr>
              <a:buSzPts val="2800"/>
              <a:buChar char="–"/>
              <a:defRPr b="1">
                <a:latin typeface="Arial Narrow"/>
                <a:ea typeface="Arial Narrow"/>
                <a:cs typeface="Arial Narrow"/>
                <a:sym typeface="Arial Narrow"/>
              </a:defRPr>
            </a:lvl2pPr>
            <a:lvl3pPr marL="1371600" lvl="2" indent="-381000" algn="l" rtl="0">
              <a:spcBef>
                <a:spcPts val="480"/>
              </a:spcBef>
              <a:spcAft>
                <a:spcPts val="0"/>
              </a:spcAft>
              <a:buClr>
                <a:srgbClr val="595959"/>
              </a:buClr>
              <a:buSzPts val="2400"/>
              <a:buChar char="•"/>
              <a:defRPr b="1">
                <a:latin typeface="Arial Narrow"/>
                <a:ea typeface="Arial Narrow"/>
                <a:cs typeface="Arial Narrow"/>
                <a:sym typeface="Arial Narrow"/>
              </a:defRPr>
            </a:lvl3pPr>
            <a:lvl4pPr marL="1828800" lvl="3" indent="-355600" algn="l" rtl="0">
              <a:spcBef>
                <a:spcPts val="400"/>
              </a:spcBef>
              <a:spcAft>
                <a:spcPts val="0"/>
              </a:spcAft>
              <a:buClr>
                <a:srgbClr val="595959"/>
              </a:buClr>
              <a:buSzPts val="2000"/>
              <a:buChar char="–"/>
              <a:defRPr b="1">
                <a:latin typeface="Arial Narrow"/>
                <a:ea typeface="Arial Narrow"/>
                <a:cs typeface="Arial Narrow"/>
                <a:sym typeface="Arial Narrow"/>
              </a:defRPr>
            </a:lvl4pPr>
            <a:lvl5pPr marL="2286000" lvl="4" indent="-355600" algn="l" rtl="0">
              <a:spcBef>
                <a:spcPts val="400"/>
              </a:spcBef>
              <a:spcAft>
                <a:spcPts val="0"/>
              </a:spcAft>
              <a:buClr>
                <a:srgbClr val="595959"/>
              </a:buClr>
              <a:buSzPts val="2000"/>
              <a:buChar char="»"/>
              <a:defRPr b="1">
                <a:latin typeface="Arial Narrow"/>
                <a:ea typeface="Arial Narrow"/>
                <a:cs typeface="Arial Narrow"/>
                <a:sym typeface="Arial Narrow"/>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3" name="Google Shape;63;p8"/>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4" name="Google Shape;64;p8"/>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2"/>
        <p:cNvGrpSpPr/>
        <p:nvPr/>
      </p:nvGrpSpPr>
      <p:grpSpPr>
        <a:xfrm>
          <a:off x="0" y="0"/>
          <a:ext cx="0" cy="0"/>
          <a:chOff x="0" y="0"/>
          <a:chExt cx="0" cy="0"/>
        </a:xfrm>
      </p:grpSpPr>
      <p:sp>
        <p:nvSpPr>
          <p:cNvPr id="73" name="Google Shape;73;p10"/>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0092BC"/>
              </a:buClr>
              <a:buSzPts val="2000"/>
              <a:buNone/>
              <a:defRPr sz="2000" b="1">
                <a:solidFill>
                  <a:srgbClr val="0092BC"/>
                </a:solidFill>
                <a:latin typeface="Arial Black"/>
                <a:ea typeface="Arial Black"/>
                <a:cs typeface="Arial Black"/>
                <a:sym typeface="Arial Black"/>
              </a:defRPr>
            </a:lvl1pPr>
            <a:lvl2pPr marL="914400" lvl="1" indent="-228600" algn="l" rtl="0">
              <a:spcBef>
                <a:spcPts val="400"/>
              </a:spcBef>
              <a:spcAft>
                <a:spcPts val="0"/>
              </a:spcAft>
              <a:buClr>
                <a:srgbClr val="595959"/>
              </a:buClr>
              <a:buSzPts val="2000"/>
              <a:buNone/>
              <a:defRPr sz="2000" b="1"/>
            </a:lvl2pPr>
            <a:lvl3pPr marL="1371600" lvl="2" indent="-228600" algn="l" rtl="0">
              <a:spcBef>
                <a:spcPts val="360"/>
              </a:spcBef>
              <a:spcAft>
                <a:spcPts val="0"/>
              </a:spcAft>
              <a:buClr>
                <a:srgbClr val="595959"/>
              </a:buClr>
              <a:buSzPts val="1800"/>
              <a:buNone/>
              <a:defRPr sz="1800" b="1"/>
            </a:lvl3pPr>
            <a:lvl4pPr marL="1828800" lvl="3" indent="-228600" algn="l" rtl="0">
              <a:spcBef>
                <a:spcPts val="320"/>
              </a:spcBef>
              <a:spcAft>
                <a:spcPts val="0"/>
              </a:spcAft>
              <a:buClr>
                <a:srgbClr val="595959"/>
              </a:buClr>
              <a:buSzPts val="1600"/>
              <a:buNone/>
              <a:defRPr sz="1600" b="1"/>
            </a:lvl4pPr>
            <a:lvl5pPr marL="2286000" lvl="4" indent="-228600" algn="l" rtl="0">
              <a:spcBef>
                <a:spcPts val="320"/>
              </a:spcBef>
              <a:spcAft>
                <a:spcPts val="0"/>
              </a:spcAft>
              <a:buClr>
                <a:srgbClr val="595959"/>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74" name="Google Shape;74;p10"/>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55600" algn="l" rtl="0">
              <a:spcBef>
                <a:spcPts val="400"/>
              </a:spcBef>
              <a:spcAft>
                <a:spcPts val="0"/>
              </a:spcAft>
              <a:buClr>
                <a:srgbClr val="595959"/>
              </a:buClr>
              <a:buSzPts val="2000"/>
              <a:buChar char="•"/>
              <a:defRPr sz="2000"/>
            </a:lvl1pPr>
            <a:lvl2pPr marL="914400" lvl="1" indent="-355600" algn="l" rtl="0">
              <a:spcBef>
                <a:spcPts val="400"/>
              </a:spcBef>
              <a:spcAft>
                <a:spcPts val="0"/>
              </a:spcAft>
              <a:buClr>
                <a:srgbClr val="595959"/>
              </a:buClr>
              <a:buSzPts val="2000"/>
              <a:buChar char="–"/>
              <a:defRPr sz="2000"/>
            </a:lvl2pPr>
            <a:lvl3pPr marL="1371600" lvl="2" indent="-342900" algn="l" rtl="0">
              <a:spcBef>
                <a:spcPts val="360"/>
              </a:spcBef>
              <a:spcAft>
                <a:spcPts val="0"/>
              </a:spcAft>
              <a:buClr>
                <a:srgbClr val="595959"/>
              </a:buClr>
              <a:buSzPts val="1800"/>
              <a:buChar char="•"/>
              <a:defRPr sz="1800"/>
            </a:lvl3pPr>
            <a:lvl4pPr marL="1828800" lvl="3" indent="-330200" algn="l" rtl="0">
              <a:spcBef>
                <a:spcPts val="320"/>
              </a:spcBef>
              <a:spcAft>
                <a:spcPts val="0"/>
              </a:spcAft>
              <a:buClr>
                <a:srgbClr val="595959"/>
              </a:buClr>
              <a:buSzPts val="1600"/>
              <a:buChar char="–"/>
              <a:defRPr sz="1600"/>
            </a:lvl4pPr>
            <a:lvl5pPr marL="2286000" lvl="4" indent="-330200" algn="l" rtl="0">
              <a:spcBef>
                <a:spcPts val="320"/>
              </a:spcBef>
              <a:spcAft>
                <a:spcPts val="0"/>
              </a:spcAft>
              <a:buClr>
                <a:srgbClr val="595959"/>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5" name="Google Shape;75;p10"/>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0092BC"/>
              </a:buClr>
              <a:buSzPts val="2000"/>
              <a:buNone/>
              <a:defRPr sz="2000" b="1">
                <a:solidFill>
                  <a:srgbClr val="0092BC"/>
                </a:solidFill>
                <a:latin typeface="Arial Black"/>
                <a:ea typeface="Arial Black"/>
                <a:cs typeface="Arial Black"/>
                <a:sym typeface="Arial Black"/>
              </a:defRPr>
            </a:lvl1pPr>
            <a:lvl2pPr marL="914400" lvl="1" indent="-228600" algn="l" rtl="0">
              <a:spcBef>
                <a:spcPts val="400"/>
              </a:spcBef>
              <a:spcAft>
                <a:spcPts val="0"/>
              </a:spcAft>
              <a:buClr>
                <a:srgbClr val="595959"/>
              </a:buClr>
              <a:buSzPts val="2000"/>
              <a:buNone/>
              <a:defRPr sz="2000" b="1"/>
            </a:lvl2pPr>
            <a:lvl3pPr marL="1371600" lvl="2" indent="-228600" algn="l" rtl="0">
              <a:spcBef>
                <a:spcPts val="360"/>
              </a:spcBef>
              <a:spcAft>
                <a:spcPts val="0"/>
              </a:spcAft>
              <a:buClr>
                <a:srgbClr val="595959"/>
              </a:buClr>
              <a:buSzPts val="1800"/>
              <a:buNone/>
              <a:defRPr sz="1800" b="1"/>
            </a:lvl3pPr>
            <a:lvl4pPr marL="1828800" lvl="3" indent="-228600" algn="l" rtl="0">
              <a:spcBef>
                <a:spcPts val="320"/>
              </a:spcBef>
              <a:spcAft>
                <a:spcPts val="0"/>
              </a:spcAft>
              <a:buClr>
                <a:srgbClr val="595959"/>
              </a:buClr>
              <a:buSzPts val="1600"/>
              <a:buNone/>
              <a:defRPr sz="1600" b="1"/>
            </a:lvl4pPr>
            <a:lvl5pPr marL="2286000" lvl="4" indent="-228600" algn="l" rtl="0">
              <a:spcBef>
                <a:spcPts val="320"/>
              </a:spcBef>
              <a:spcAft>
                <a:spcPts val="0"/>
              </a:spcAft>
              <a:buClr>
                <a:srgbClr val="595959"/>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76" name="Google Shape;76;p10"/>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55600" algn="l" rtl="0">
              <a:spcBef>
                <a:spcPts val="400"/>
              </a:spcBef>
              <a:spcAft>
                <a:spcPts val="0"/>
              </a:spcAft>
              <a:buClr>
                <a:srgbClr val="595959"/>
              </a:buClr>
              <a:buSzPts val="2000"/>
              <a:buChar char="•"/>
              <a:defRPr sz="2000"/>
            </a:lvl1pPr>
            <a:lvl2pPr marL="914400" lvl="1" indent="-355600" algn="l" rtl="0">
              <a:spcBef>
                <a:spcPts val="400"/>
              </a:spcBef>
              <a:spcAft>
                <a:spcPts val="0"/>
              </a:spcAft>
              <a:buClr>
                <a:srgbClr val="595959"/>
              </a:buClr>
              <a:buSzPts val="2000"/>
              <a:buChar char="–"/>
              <a:defRPr sz="2000"/>
            </a:lvl2pPr>
            <a:lvl3pPr marL="1371600" lvl="2" indent="-342900" algn="l" rtl="0">
              <a:spcBef>
                <a:spcPts val="360"/>
              </a:spcBef>
              <a:spcAft>
                <a:spcPts val="0"/>
              </a:spcAft>
              <a:buClr>
                <a:srgbClr val="595959"/>
              </a:buClr>
              <a:buSzPts val="1800"/>
              <a:buChar char="•"/>
              <a:defRPr sz="1800"/>
            </a:lvl3pPr>
            <a:lvl4pPr marL="1828800" lvl="3" indent="-330200" algn="l" rtl="0">
              <a:spcBef>
                <a:spcPts val="320"/>
              </a:spcBef>
              <a:spcAft>
                <a:spcPts val="0"/>
              </a:spcAft>
              <a:buClr>
                <a:srgbClr val="595959"/>
              </a:buClr>
              <a:buSzPts val="1600"/>
              <a:buChar char="–"/>
              <a:defRPr sz="1600"/>
            </a:lvl4pPr>
            <a:lvl5pPr marL="2286000" lvl="4" indent="-330200" algn="l" rtl="0">
              <a:spcBef>
                <a:spcPts val="320"/>
              </a:spcBef>
              <a:spcAft>
                <a:spcPts val="0"/>
              </a:spcAft>
              <a:buClr>
                <a:srgbClr val="595959"/>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7" name="Google Shape;77;p10"/>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8" name="Google Shape;78;p10"/>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9"/>
        <p:cNvGrpSpPr/>
        <p:nvPr/>
      </p:nvGrpSpPr>
      <p:grpSpPr>
        <a:xfrm>
          <a:off x="0" y="0"/>
          <a:ext cx="0" cy="0"/>
          <a:chOff x="0" y="0"/>
          <a:chExt cx="0" cy="0"/>
        </a:xfrm>
      </p:grpSpPr>
      <p:sp>
        <p:nvSpPr>
          <p:cNvPr id="80" name="Google Shape;80;p11"/>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1" name="Google Shape;81;p11"/>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
        <p:nvSpPr>
          <p:cNvPr id="82" name="Google Shape;82;p11"/>
          <p:cNvSpPr txBox="1">
            <a:spLocks noGrp="1"/>
          </p:cNvSpPr>
          <p:nvPr>
            <p:ph type="title"/>
          </p:nvPr>
        </p:nvSpPr>
        <p:spPr>
          <a:xfrm>
            <a:off x="457200" y="1548664"/>
            <a:ext cx="8229600" cy="15063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0092B5"/>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Section Header 1">
  <p:cSld name="SECTION_HEADER_1">
    <p:spTree>
      <p:nvGrpSpPr>
        <p:cNvPr id="1" name="Shape 83"/>
        <p:cNvGrpSpPr/>
        <p:nvPr/>
      </p:nvGrpSpPr>
      <p:grpSpPr>
        <a:xfrm>
          <a:off x="0" y="0"/>
          <a:ext cx="0" cy="0"/>
          <a:chOff x="0" y="0"/>
          <a:chExt cx="0" cy="0"/>
        </a:xfrm>
      </p:grpSpPr>
      <p:sp>
        <p:nvSpPr>
          <p:cNvPr id="84" name="Google Shape;84;p1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5" name="Google Shape;85;p12"/>
          <p:cNvSpPr txBox="1">
            <a:spLocks noGrp="1"/>
          </p:cNvSpPr>
          <p:nvPr>
            <p:ph type="body" idx="1"/>
          </p:nvPr>
        </p:nvSpPr>
        <p:spPr>
          <a:xfrm>
            <a:off x="457200" y="2533130"/>
            <a:ext cx="8037600" cy="9021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86" name="Google Shape;86;p12"/>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7" name="Google Shape;87;p12"/>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88" name="Google Shape;88;p12"/>
          <p:cNvSpPr/>
          <p:nvPr/>
        </p:nvSpPr>
        <p:spPr>
          <a:xfrm>
            <a:off x="0" y="0"/>
            <a:ext cx="9144000" cy="998400"/>
          </a:xfrm>
          <a:prstGeom prst="rect">
            <a:avLst/>
          </a:prstGeom>
          <a:solidFill>
            <a:srgbClr val="0092BC"/>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9" name="Google Shape;89;p12"/>
          <p:cNvSpPr txBox="1">
            <a:spLocks noGrp="1"/>
          </p:cNvSpPr>
          <p:nvPr>
            <p:ph type="title"/>
          </p:nvPr>
        </p:nvSpPr>
        <p:spPr>
          <a:xfrm>
            <a:off x="411153" y="493939"/>
            <a:ext cx="8037600" cy="1021500"/>
          </a:xfrm>
          <a:prstGeom prst="rect">
            <a:avLst/>
          </a:prstGeom>
          <a:noFill/>
          <a:ln>
            <a:noFill/>
          </a:ln>
        </p:spPr>
        <p:txBody>
          <a:bodyPr spcFirstLastPara="1" wrap="square" lIns="91425" tIns="45700" rIns="91425" bIns="45700" anchor="t" anchorCtr="0">
            <a:normAutofit/>
          </a:bodyPr>
          <a:lstStyle>
            <a:lvl1pPr lvl="0" algn="l" rtl="0">
              <a:lnSpc>
                <a:spcPct val="80000"/>
              </a:lnSpc>
              <a:spcBef>
                <a:spcPts val="0"/>
              </a:spcBef>
              <a:spcAft>
                <a:spcPts val="0"/>
              </a:spcAft>
              <a:buClr>
                <a:schemeClr val="lt1"/>
              </a:buClr>
              <a:buSzPts val="4000"/>
              <a:buFont typeface="Arial Black"/>
              <a:buNone/>
              <a:defRPr sz="40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p12"/>
          <p:cNvSpPr/>
          <p:nvPr/>
        </p:nvSpPr>
        <p:spPr>
          <a:xfrm>
            <a:off x="0" y="977294"/>
            <a:ext cx="9144000" cy="122100"/>
          </a:xfrm>
          <a:prstGeom prst="rect">
            <a:avLst/>
          </a:prstGeom>
          <a:solidFill>
            <a:srgbClr val="77C5D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879600" y="2177606"/>
            <a:ext cx="3149700" cy="2036400"/>
          </a:xfrm>
          <a:prstGeom prst="hexagon">
            <a:avLst>
              <a:gd name="adj" fmla="val 25000"/>
              <a:gd name="vf" fmla="val 115470"/>
            </a:avLst>
          </a:prstGeom>
          <a:solidFill>
            <a:srgbClr val="0092B5">
              <a:alpha val="1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7;p1"/>
          <p:cNvSpPr/>
          <p:nvPr/>
        </p:nvSpPr>
        <p:spPr>
          <a:xfrm>
            <a:off x="673100" y="3252377"/>
            <a:ext cx="3149700" cy="2036400"/>
          </a:xfrm>
          <a:prstGeom prst="hexagon">
            <a:avLst>
              <a:gd name="adj" fmla="val 25000"/>
              <a:gd name="vf" fmla="val 115470"/>
            </a:avLst>
          </a:prstGeom>
          <a:solidFill>
            <a:srgbClr val="0092B5">
              <a:alpha val="1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 name="Google Shape;8;p1"/>
          <p:cNvSpPr txBox="1">
            <a:spLocks noGrp="1"/>
          </p:cNvSpPr>
          <p:nvPr>
            <p:ph type="title"/>
          </p:nvPr>
        </p:nvSpPr>
        <p:spPr>
          <a:xfrm>
            <a:off x="457200" y="1072706"/>
            <a:ext cx="8229600" cy="857400"/>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092B5"/>
              </a:buClr>
              <a:buSzPts val="4000"/>
              <a:buFont typeface="Arial Black"/>
              <a:buNone/>
              <a:defRPr sz="4000" b="0" i="0" u="none" strike="noStrike" cap="none">
                <a:solidFill>
                  <a:srgbClr val="0092B5"/>
                </a:solidFill>
                <a:latin typeface="Arial Black"/>
                <a:ea typeface="Arial Black"/>
                <a:cs typeface="Arial Black"/>
                <a:sym typeface="Arial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457200" y="2066878"/>
            <a:ext cx="8229600" cy="22362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595959"/>
              </a:buClr>
              <a:buSzPts val="3200"/>
              <a:buFont typeface="Arial"/>
              <a:buChar char="•"/>
              <a:defRPr sz="3200" b="1" i="0" u="none" strike="noStrike" cap="none">
                <a:solidFill>
                  <a:srgbClr val="595959"/>
                </a:solidFill>
                <a:latin typeface="Arial Narrow"/>
                <a:ea typeface="Arial Narrow"/>
                <a:cs typeface="Arial Narrow"/>
                <a:sym typeface="Arial Narrow"/>
              </a:defRPr>
            </a:lvl1pPr>
            <a:lvl2pPr marL="914400" marR="0" lvl="1" indent="-406400" algn="l" rtl="0">
              <a:spcBef>
                <a:spcPts val="560"/>
              </a:spcBef>
              <a:spcAft>
                <a:spcPts val="0"/>
              </a:spcAft>
              <a:buClr>
                <a:srgbClr val="595959"/>
              </a:buClr>
              <a:buSzPts val="2800"/>
              <a:buFont typeface="Arial"/>
              <a:buChar char="–"/>
              <a:defRPr sz="2800" b="1" i="0" u="none" strike="noStrike" cap="none">
                <a:solidFill>
                  <a:srgbClr val="595959"/>
                </a:solidFill>
                <a:latin typeface="Arial Narrow"/>
                <a:ea typeface="Arial Narrow"/>
                <a:cs typeface="Arial Narrow"/>
                <a:sym typeface="Arial Narrow"/>
              </a:defRPr>
            </a:lvl2pPr>
            <a:lvl3pPr marL="1371600" marR="0" lvl="2" indent="-381000" algn="l" rtl="0">
              <a:spcBef>
                <a:spcPts val="480"/>
              </a:spcBef>
              <a:spcAft>
                <a:spcPts val="0"/>
              </a:spcAft>
              <a:buClr>
                <a:srgbClr val="595959"/>
              </a:buClr>
              <a:buSzPts val="2400"/>
              <a:buFont typeface="Arial"/>
              <a:buChar char="•"/>
              <a:defRPr sz="2400" b="1" i="0" u="none" strike="noStrike" cap="none">
                <a:solidFill>
                  <a:srgbClr val="595959"/>
                </a:solidFill>
                <a:latin typeface="Arial Narrow"/>
                <a:ea typeface="Arial Narrow"/>
                <a:cs typeface="Arial Narrow"/>
                <a:sym typeface="Arial Narrow"/>
              </a:defRPr>
            </a:lvl3pPr>
            <a:lvl4pPr marL="1828800" marR="0" lvl="3" indent="-355600" algn="l" rtl="0">
              <a:spcBef>
                <a:spcPts val="400"/>
              </a:spcBef>
              <a:spcAft>
                <a:spcPts val="0"/>
              </a:spcAft>
              <a:buClr>
                <a:srgbClr val="595959"/>
              </a:buClr>
              <a:buSzPts val="2000"/>
              <a:buFont typeface="Arial"/>
              <a:buChar char="–"/>
              <a:defRPr sz="2000" b="1" i="0" u="none" strike="noStrike" cap="none">
                <a:solidFill>
                  <a:srgbClr val="595959"/>
                </a:solidFill>
                <a:latin typeface="Arial Narrow"/>
                <a:ea typeface="Arial Narrow"/>
                <a:cs typeface="Arial Narrow"/>
                <a:sym typeface="Arial Narrow"/>
              </a:defRPr>
            </a:lvl4pPr>
            <a:lvl5pPr marL="2286000" marR="0" lvl="4" indent="-355600" algn="l" rtl="0">
              <a:spcBef>
                <a:spcPts val="400"/>
              </a:spcBef>
              <a:spcAft>
                <a:spcPts val="0"/>
              </a:spcAft>
              <a:buClr>
                <a:srgbClr val="595959"/>
              </a:buClr>
              <a:buSzPts val="2000"/>
              <a:buFont typeface="Arial"/>
              <a:buChar char="»"/>
              <a:defRPr sz="2000" b="1" i="0" u="none" strike="noStrike" cap="none">
                <a:solidFill>
                  <a:srgbClr val="595959"/>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dt" idx="10"/>
          </p:nvPr>
        </p:nvSpPr>
        <p:spPr>
          <a:xfrm>
            <a:off x="457200" y="4767263"/>
            <a:ext cx="1075500" cy="1668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1" name="Google Shape;11;p1"/>
          <p:cNvSpPr txBox="1">
            <a:spLocks noGrp="1"/>
          </p:cNvSpPr>
          <p:nvPr>
            <p:ph type="sldNum" idx="12"/>
          </p:nvPr>
        </p:nvSpPr>
        <p:spPr>
          <a:xfrm>
            <a:off x="8210533" y="4767263"/>
            <a:ext cx="476400" cy="166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FFFFFF"/>
                </a:solidFill>
                <a:latin typeface="Arial"/>
                <a:ea typeface="Arial"/>
                <a:cs typeface="Arial"/>
                <a:sym typeface="Arial"/>
              </a:defRPr>
            </a:lvl1pPr>
            <a:lvl2pPr marL="0" marR="0" lvl="1" indent="0" algn="r" rtl="0">
              <a:spcBef>
                <a:spcPts val="0"/>
              </a:spcBef>
              <a:buNone/>
              <a:defRPr sz="1100" b="0" i="0" u="none" strike="noStrike" cap="none">
                <a:solidFill>
                  <a:srgbClr val="FFFFFF"/>
                </a:solidFill>
                <a:latin typeface="Arial"/>
                <a:ea typeface="Arial"/>
                <a:cs typeface="Arial"/>
                <a:sym typeface="Arial"/>
              </a:defRPr>
            </a:lvl2pPr>
            <a:lvl3pPr marL="0" marR="0" lvl="2" indent="0" algn="r" rtl="0">
              <a:spcBef>
                <a:spcPts val="0"/>
              </a:spcBef>
              <a:buNone/>
              <a:defRPr sz="1100" b="0" i="0" u="none" strike="noStrike" cap="none">
                <a:solidFill>
                  <a:srgbClr val="FFFFFF"/>
                </a:solidFill>
                <a:latin typeface="Arial"/>
                <a:ea typeface="Arial"/>
                <a:cs typeface="Arial"/>
                <a:sym typeface="Arial"/>
              </a:defRPr>
            </a:lvl3pPr>
            <a:lvl4pPr marL="0" marR="0" lvl="3" indent="0" algn="r" rtl="0">
              <a:spcBef>
                <a:spcPts val="0"/>
              </a:spcBef>
              <a:buNone/>
              <a:defRPr sz="1100" b="0" i="0" u="none" strike="noStrike" cap="none">
                <a:solidFill>
                  <a:srgbClr val="FFFFFF"/>
                </a:solidFill>
                <a:latin typeface="Arial"/>
                <a:ea typeface="Arial"/>
                <a:cs typeface="Arial"/>
                <a:sym typeface="Arial"/>
              </a:defRPr>
            </a:lvl4pPr>
            <a:lvl5pPr marL="0" marR="0" lvl="4" indent="0" algn="r" rtl="0">
              <a:spcBef>
                <a:spcPts val="0"/>
              </a:spcBef>
              <a:buNone/>
              <a:defRPr sz="1100" b="0" i="0" u="none" strike="noStrike" cap="none">
                <a:solidFill>
                  <a:srgbClr val="FFFFFF"/>
                </a:solidFill>
                <a:latin typeface="Arial"/>
                <a:ea typeface="Arial"/>
                <a:cs typeface="Arial"/>
                <a:sym typeface="Arial"/>
              </a:defRPr>
            </a:lvl5pPr>
            <a:lvl6pPr marL="0" marR="0" lvl="5" indent="0" algn="r" rtl="0">
              <a:spcBef>
                <a:spcPts val="0"/>
              </a:spcBef>
              <a:buNone/>
              <a:defRPr sz="1100" b="0" i="0" u="none" strike="noStrike" cap="none">
                <a:solidFill>
                  <a:srgbClr val="FFFFFF"/>
                </a:solidFill>
                <a:latin typeface="Arial"/>
                <a:ea typeface="Arial"/>
                <a:cs typeface="Arial"/>
                <a:sym typeface="Arial"/>
              </a:defRPr>
            </a:lvl6pPr>
            <a:lvl7pPr marL="0" marR="0" lvl="6" indent="0" algn="r" rtl="0">
              <a:spcBef>
                <a:spcPts val="0"/>
              </a:spcBef>
              <a:buNone/>
              <a:defRPr sz="1100" b="0" i="0" u="none" strike="noStrike" cap="none">
                <a:solidFill>
                  <a:srgbClr val="FFFFFF"/>
                </a:solidFill>
                <a:latin typeface="Arial"/>
                <a:ea typeface="Arial"/>
                <a:cs typeface="Arial"/>
                <a:sym typeface="Arial"/>
              </a:defRPr>
            </a:lvl7pPr>
            <a:lvl8pPr marL="0" marR="0" lvl="7" indent="0" algn="r" rtl="0">
              <a:spcBef>
                <a:spcPts val="0"/>
              </a:spcBef>
              <a:buNone/>
              <a:defRPr sz="1100" b="0" i="0" u="none" strike="noStrike" cap="none">
                <a:solidFill>
                  <a:srgbClr val="FFFFFF"/>
                </a:solidFill>
                <a:latin typeface="Arial"/>
                <a:ea typeface="Arial"/>
                <a:cs typeface="Arial"/>
                <a:sym typeface="Arial"/>
              </a:defRPr>
            </a:lvl8pPr>
            <a:lvl9pPr marL="0" marR="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pic>
        <p:nvPicPr>
          <p:cNvPr id="12" name="Google Shape;12;p1" descr="LRE-Water-Logo_RGB.png"/>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7095066" y="266700"/>
            <a:ext cx="1193800" cy="414846"/>
          </a:xfrm>
          <a:prstGeom prst="rect">
            <a:avLst/>
          </a:prstGeom>
          <a:noFill/>
          <a:ln>
            <a:noFill/>
          </a:ln>
        </p:spPr>
      </p:pic>
      <p:sp>
        <p:nvSpPr>
          <p:cNvPr id="13" name="Google Shape;13;p1"/>
          <p:cNvSpPr/>
          <p:nvPr/>
        </p:nvSpPr>
        <p:spPr>
          <a:xfrm>
            <a:off x="7581900" y="904869"/>
            <a:ext cx="1968600" cy="1272900"/>
          </a:xfrm>
          <a:prstGeom prst="hexagon">
            <a:avLst>
              <a:gd name="adj" fmla="val 25000"/>
              <a:gd name="vf" fmla="val 115470"/>
            </a:avLst>
          </a:prstGeom>
          <a:solidFill>
            <a:srgbClr val="B7BF10">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0.xml"/><Relationship Id="rId1" Type="http://schemas.openxmlformats.org/officeDocument/2006/relationships/themeOverride" Target="../theme/themeOverride1.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a:spLocks noGrp="1"/>
          </p:cNvSpPr>
          <p:nvPr>
            <p:ph type="body" idx="1"/>
          </p:nvPr>
        </p:nvSpPr>
        <p:spPr>
          <a:prstGeom prst="rect">
            <a:avLst/>
          </a:prstGeom>
        </p:spPr>
        <p:txBody>
          <a:bodyPr spcFirstLastPara="1" wrap="square" lIns="91425" tIns="45700" rIns="91425" bIns="45700" anchor="b" anchorCtr="0">
            <a:normAutofit/>
          </a:bodyPr>
          <a:lstStyle/>
          <a:p>
            <a:pPr marL="0" lvl="0" indent="0" algn="l" rtl="0">
              <a:spcBef>
                <a:spcPts val="400"/>
              </a:spcBef>
              <a:spcAft>
                <a:spcPts val="0"/>
              </a:spcAft>
              <a:buNone/>
            </a:pPr>
            <a:endParaRPr dirty="0"/>
          </a:p>
          <a:p>
            <a:pPr marL="0" lvl="0" indent="0" algn="l" rtl="0">
              <a:spcBef>
                <a:spcPts val="400"/>
              </a:spcBef>
              <a:spcAft>
                <a:spcPts val="0"/>
              </a:spcAft>
              <a:buNone/>
            </a:pPr>
            <a:endParaRPr dirty="0"/>
          </a:p>
        </p:txBody>
      </p:sp>
      <p:sp>
        <p:nvSpPr>
          <p:cNvPr id="120" name="Google Shape;120;p16"/>
          <p:cNvSpPr txBox="1">
            <a:spLocks noGrp="1"/>
          </p:cNvSpPr>
          <p:nvPr>
            <p:ph type="title"/>
          </p:nvPr>
        </p:nvSpPr>
        <p:spPr>
          <a:xfrm>
            <a:off x="457200" y="284227"/>
            <a:ext cx="8037600" cy="1021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b="0">
                <a:latin typeface="Oswald"/>
                <a:ea typeface="Oswald"/>
                <a:cs typeface="Oswald"/>
                <a:sym typeface="Oswald"/>
              </a:rPr>
              <a:t>Cherry Creek Reservoir - No Silver Bullet</a:t>
            </a:r>
            <a:endParaRPr b="0" dirty="0">
              <a:latin typeface="Oswald"/>
              <a:ea typeface="Oswald"/>
              <a:cs typeface="Oswald"/>
              <a:sym typeface="Oswald"/>
            </a:endParaRPr>
          </a:p>
        </p:txBody>
      </p:sp>
      <p:pic>
        <p:nvPicPr>
          <p:cNvPr id="122" name="Google Shape;122;p16" descr="A close up of a logo&#10;&#10;Description generated with very high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2293" y="3697855"/>
            <a:ext cx="1448767" cy="1451601"/>
          </a:xfrm>
          <a:prstGeom prst="rect">
            <a:avLst/>
          </a:prstGeom>
          <a:noFill/>
          <a:ln>
            <a:noFill/>
          </a:ln>
        </p:spPr>
      </p:pic>
      <p:sp>
        <p:nvSpPr>
          <p:cNvPr id="124" name="Google Shape;124;p16"/>
          <p:cNvSpPr txBox="1"/>
          <p:nvPr/>
        </p:nvSpPr>
        <p:spPr>
          <a:xfrm>
            <a:off x="2937685" y="3640573"/>
            <a:ext cx="24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Arial Narrow"/>
                <a:ea typeface="Arial Narrow"/>
                <a:cs typeface="Arial Narrow"/>
                <a:sym typeface="Arial Narrow"/>
              </a:rPr>
              <a:t>Jane Clary</a:t>
            </a:r>
            <a:endParaRPr dirty="0">
              <a:latin typeface="Arial Narrow"/>
              <a:ea typeface="Arial Narrow"/>
              <a:cs typeface="Arial Narrow"/>
              <a:sym typeface="Arial Narrow"/>
            </a:endParaRPr>
          </a:p>
          <a:p>
            <a:pPr marL="0" lvl="0" indent="0" algn="l" rtl="0">
              <a:spcBef>
                <a:spcPts val="0"/>
              </a:spcBef>
              <a:spcAft>
                <a:spcPts val="0"/>
              </a:spcAft>
              <a:buNone/>
            </a:pPr>
            <a:r>
              <a:rPr lang="en" dirty="0">
                <a:latin typeface="Arial Narrow"/>
                <a:ea typeface="Arial Narrow"/>
                <a:cs typeface="Arial Narrow"/>
                <a:sym typeface="Arial Narrow"/>
              </a:rPr>
              <a:t>Wright Water Engineers, CCBWQA</a:t>
            </a:r>
            <a:endParaRPr dirty="0">
              <a:latin typeface="Arial Narrow"/>
              <a:ea typeface="Arial Narrow"/>
              <a:cs typeface="Arial Narrow"/>
              <a:sym typeface="Arial Narrow"/>
            </a:endParaRPr>
          </a:p>
        </p:txBody>
      </p:sp>
      <p:sp>
        <p:nvSpPr>
          <p:cNvPr id="125" name="Google Shape;125;p16"/>
          <p:cNvSpPr txBox="1"/>
          <p:nvPr/>
        </p:nvSpPr>
        <p:spPr>
          <a:xfrm>
            <a:off x="5582297" y="3630266"/>
            <a:ext cx="1857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latin typeface="Arial Narrow"/>
                <a:ea typeface="Arial Narrow"/>
                <a:cs typeface="Arial Narrow"/>
                <a:sym typeface="Arial Narrow"/>
              </a:rPr>
              <a:t>Erin Stewart</a:t>
            </a:r>
            <a:endParaRPr sz="1500" dirty="0">
              <a:latin typeface="Arial Narrow"/>
              <a:ea typeface="Arial Narrow"/>
              <a:cs typeface="Arial Narrow"/>
              <a:sym typeface="Arial Narrow"/>
            </a:endParaRPr>
          </a:p>
          <a:p>
            <a:pPr marL="0" lvl="0" indent="0" algn="l" rtl="0">
              <a:spcBef>
                <a:spcPts val="0"/>
              </a:spcBef>
              <a:spcAft>
                <a:spcPts val="0"/>
              </a:spcAft>
              <a:buNone/>
            </a:pPr>
            <a:r>
              <a:rPr lang="en" sz="1500" dirty="0">
                <a:latin typeface="Arial Narrow"/>
                <a:ea typeface="Arial Narrow"/>
                <a:cs typeface="Arial Narrow"/>
                <a:sym typeface="Arial Narrow"/>
              </a:rPr>
              <a:t>LRE Water, CCBWQA</a:t>
            </a:r>
            <a:endParaRPr sz="1500" dirty="0">
              <a:latin typeface="Arial Narrow"/>
              <a:ea typeface="Arial Narrow"/>
              <a:cs typeface="Arial Narrow"/>
              <a:sym typeface="Arial Narrow"/>
            </a:endParaRPr>
          </a:p>
        </p:txBody>
      </p:sp>
      <p:pic>
        <p:nvPicPr>
          <p:cNvPr id="126" name="Google Shape;126;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378400" y="4670825"/>
            <a:ext cx="2689399" cy="434500"/>
          </a:xfrm>
          <a:prstGeom prst="rect">
            <a:avLst/>
          </a:prstGeom>
          <a:noFill/>
          <a:ln>
            <a:noFill/>
          </a:ln>
        </p:spPr>
      </p:pic>
      <p:pic>
        <p:nvPicPr>
          <p:cNvPr id="128" name="Google Shape;128;p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75870" y="4256173"/>
            <a:ext cx="1861394" cy="831300"/>
          </a:xfrm>
          <a:prstGeom prst="rect">
            <a:avLst/>
          </a:prstGeom>
          <a:noFill/>
          <a:ln>
            <a:noFill/>
          </a:ln>
        </p:spPr>
      </p:pic>
      <p:pic>
        <p:nvPicPr>
          <p:cNvPr id="129" name="Google Shape;129;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943301" y="4302067"/>
            <a:ext cx="1448767" cy="831300"/>
          </a:xfrm>
          <a:prstGeom prst="rect">
            <a:avLst/>
          </a:prstGeom>
          <a:noFill/>
          <a:ln>
            <a:noFill/>
          </a:ln>
        </p:spPr>
      </p:pic>
      <p:pic>
        <p:nvPicPr>
          <p:cNvPr id="2" name="Google Shape;121;p16">
            <a:extLst>
              <a:ext uri="{FF2B5EF4-FFF2-40B4-BE49-F238E27FC236}">
                <a16:creationId xmlns:a16="http://schemas.microsoft.com/office/drawing/2014/main" id="{2A6ADC46-2C7A-D275-B4E2-9B0DB2C919E5}"/>
              </a:ext>
            </a:extLst>
          </p:cNvPr>
          <p:cNvPicPr preferRelativeResize="0"/>
          <p:nvPr/>
        </p:nvPicPr>
        <p:blipFill rotWithShape="1">
          <a:blip r:embed="rId7">
            <a:alphaModFix/>
          </a:blip>
          <a:srcRect b="39309"/>
          <a:stretch/>
        </p:blipFill>
        <p:spPr>
          <a:xfrm>
            <a:off x="1295274" y="1070879"/>
            <a:ext cx="6427825" cy="2626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5"/>
          <p:cNvSpPr txBox="1"/>
          <p:nvPr/>
        </p:nvSpPr>
        <p:spPr>
          <a:xfrm rot="-5400000">
            <a:off x="-732375" y="2571813"/>
            <a:ext cx="1735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Concentration ug/l</a:t>
            </a:r>
            <a:endParaRPr dirty="0">
              <a:latin typeface="Lato"/>
              <a:ea typeface="Lato"/>
              <a:cs typeface="Lato"/>
              <a:sym typeface="Lato"/>
            </a:endParaRPr>
          </a:p>
        </p:txBody>
      </p:sp>
      <p:pic>
        <p:nvPicPr>
          <p:cNvPr id="242" name="Google Shape;242;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9150" y="1570125"/>
            <a:ext cx="4081300" cy="2562225"/>
          </a:xfrm>
          <a:prstGeom prst="rect">
            <a:avLst/>
          </a:prstGeom>
          <a:noFill/>
          <a:ln>
            <a:noFill/>
          </a:ln>
        </p:spPr>
      </p:pic>
      <p:sp>
        <p:nvSpPr>
          <p:cNvPr id="243" name="Google Shape;243;p25"/>
          <p:cNvSpPr txBox="1">
            <a:spLocks noGrp="1"/>
          </p:cNvSpPr>
          <p:nvPr>
            <p:ph type="title"/>
          </p:nvPr>
        </p:nvSpPr>
        <p:spPr>
          <a:xfrm>
            <a:off x="269150" y="186575"/>
            <a:ext cx="8037600" cy="1021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SzPts val="990"/>
              <a:buNone/>
            </a:pPr>
            <a:r>
              <a:rPr lang="en" sz="3400" b="0" dirty="0">
                <a:latin typeface="Oswald"/>
                <a:ea typeface="Oswald"/>
                <a:cs typeface="Oswald"/>
                <a:sym typeface="Oswald"/>
              </a:rPr>
              <a:t>Nitrogen in Streams</a:t>
            </a:r>
            <a:endParaRPr sz="3400" b="0" dirty="0">
              <a:latin typeface="Oswald"/>
              <a:ea typeface="Oswald"/>
              <a:cs typeface="Oswald"/>
              <a:sym typeface="Oswald"/>
            </a:endParaRPr>
          </a:p>
        </p:txBody>
      </p:sp>
      <p:sp>
        <p:nvSpPr>
          <p:cNvPr id="244" name="Google Shape;244;p25"/>
          <p:cNvSpPr txBox="1">
            <a:spLocks noGrp="1"/>
          </p:cNvSpPr>
          <p:nvPr>
            <p:ph type="body" idx="1"/>
          </p:nvPr>
        </p:nvSpPr>
        <p:spPr>
          <a:xfrm>
            <a:off x="0" y="910775"/>
            <a:ext cx="8037600" cy="902100"/>
          </a:xfrm>
          <a:prstGeom prst="rect">
            <a:avLst/>
          </a:prstGeom>
        </p:spPr>
        <p:txBody>
          <a:bodyPr spcFirstLastPara="1" wrap="square" lIns="91425" tIns="45700" rIns="91425" bIns="45700" anchor="b" anchorCtr="0">
            <a:normAutofit fontScale="85000" lnSpcReduction="10000"/>
          </a:bodyPr>
          <a:lstStyle/>
          <a:p>
            <a:pPr marL="0" lvl="0" indent="0" algn="l" rtl="0">
              <a:lnSpc>
                <a:spcPct val="100000"/>
              </a:lnSpc>
              <a:spcBef>
                <a:spcPts val="0"/>
              </a:spcBef>
              <a:spcAft>
                <a:spcPts val="0"/>
              </a:spcAft>
              <a:buNone/>
            </a:pPr>
            <a:r>
              <a:rPr lang="en" sz="2550" dirty="0"/>
              <a:t>            Cottonwood Creek 				Cherry Creek</a:t>
            </a:r>
            <a:endParaRPr sz="2350" dirty="0"/>
          </a:p>
          <a:p>
            <a:pPr marL="457200" lvl="0" indent="0" algn="l" rtl="0">
              <a:lnSpc>
                <a:spcPct val="100000"/>
              </a:lnSpc>
              <a:spcBef>
                <a:spcPts val="0"/>
              </a:spcBef>
              <a:spcAft>
                <a:spcPts val="0"/>
              </a:spcAft>
              <a:buNone/>
            </a:pPr>
            <a:r>
              <a:rPr lang="en" dirty="0"/>
              <a:t>   </a:t>
            </a:r>
            <a:endParaRPr dirty="0"/>
          </a:p>
        </p:txBody>
      </p:sp>
      <p:sp>
        <p:nvSpPr>
          <p:cNvPr id="245" name="Google Shape;245;p25"/>
          <p:cNvSpPr txBox="1"/>
          <p:nvPr/>
        </p:nvSpPr>
        <p:spPr>
          <a:xfrm>
            <a:off x="1072650" y="1719025"/>
            <a:ext cx="102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2002-2012</a:t>
            </a:r>
            <a:endParaRPr sz="1300" dirty="0">
              <a:latin typeface="Lato"/>
              <a:ea typeface="Lato"/>
              <a:cs typeface="Lato"/>
              <a:sym typeface="Lato"/>
            </a:endParaRPr>
          </a:p>
        </p:txBody>
      </p:sp>
      <p:sp>
        <p:nvSpPr>
          <p:cNvPr id="246" name="Google Shape;246;p25"/>
          <p:cNvSpPr txBox="1"/>
          <p:nvPr/>
        </p:nvSpPr>
        <p:spPr>
          <a:xfrm>
            <a:off x="2796475" y="1719025"/>
            <a:ext cx="102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2013-2021</a:t>
            </a:r>
            <a:endParaRPr sz="1300" dirty="0">
              <a:latin typeface="Lato"/>
              <a:ea typeface="Lato"/>
              <a:cs typeface="Lato"/>
              <a:sym typeface="Lato"/>
            </a:endParaRPr>
          </a:p>
        </p:txBody>
      </p:sp>
      <p:sp>
        <p:nvSpPr>
          <p:cNvPr id="247" name="Google Shape;247;p25"/>
          <p:cNvSpPr txBox="1"/>
          <p:nvPr/>
        </p:nvSpPr>
        <p:spPr>
          <a:xfrm>
            <a:off x="395725" y="4053025"/>
            <a:ext cx="40281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solidFill>
                  <a:srgbClr val="888888"/>
                </a:solidFill>
                <a:latin typeface="Arial Narrow" panose="020B0606020202030204" pitchFamily="34" charset="0"/>
                <a:ea typeface="Lato"/>
                <a:cs typeface="Lato"/>
                <a:sym typeface="Lato"/>
              </a:rPr>
              <a:t>Median TN concentrations significantly lower from 2013-2021.</a:t>
            </a:r>
            <a:endParaRPr sz="2000" dirty="0">
              <a:solidFill>
                <a:srgbClr val="888888"/>
              </a:solidFill>
              <a:latin typeface="Arial Narrow" panose="020B0606020202030204" pitchFamily="34" charset="0"/>
              <a:ea typeface="Lato"/>
              <a:cs typeface="Lato"/>
              <a:sym typeface="Lato"/>
            </a:endParaRPr>
          </a:p>
        </p:txBody>
      </p:sp>
      <p:sp>
        <p:nvSpPr>
          <p:cNvPr id="248" name="Google Shape;248;p25"/>
          <p:cNvSpPr txBox="1"/>
          <p:nvPr/>
        </p:nvSpPr>
        <p:spPr>
          <a:xfrm>
            <a:off x="4856050" y="4053025"/>
            <a:ext cx="43641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solidFill>
                  <a:srgbClr val="888888"/>
                </a:solidFill>
                <a:latin typeface="Arial Narrow" panose="020B0606020202030204" pitchFamily="34" charset="0"/>
                <a:ea typeface="Lato"/>
                <a:cs typeface="Lato"/>
                <a:sym typeface="Lato"/>
              </a:rPr>
              <a:t>Median TN concentrations have been slightly reduced since 2002-2012.</a:t>
            </a:r>
            <a:endParaRPr sz="2000" dirty="0">
              <a:solidFill>
                <a:srgbClr val="888888"/>
              </a:solidFill>
              <a:latin typeface="Arial Narrow" panose="020B0606020202030204" pitchFamily="34" charset="0"/>
              <a:ea typeface="Lato"/>
              <a:cs typeface="Lato"/>
              <a:sym typeface="Lato"/>
            </a:endParaRPr>
          </a:p>
        </p:txBody>
      </p:sp>
      <p:sp>
        <p:nvSpPr>
          <p:cNvPr id="249" name="Google Shape;249;p25"/>
          <p:cNvSpPr txBox="1"/>
          <p:nvPr/>
        </p:nvSpPr>
        <p:spPr>
          <a:xfrm rot="-5400000">
            <a:off x="3852800" y="2571813"/>
            <a:ext cx="1735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Concentration ug/l</a:t>
            </a:r>
            <a:endParaRPr dirty="0">
              <a:latin typeface="Lato"/>
              <a:ea typeface="Lato"/>
              <a:cs typeface="Lato"/>
              <a:sym typeface="Lato"/>
            </a:endParaRPr>
          </a:p>
        </p:txBody>
      </p:sp>
      <p:pic>
        <p:nvPicPr>
          <p:cNvPr id="250" name="Google Shape;250;p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856050" y="1641950"/>
            <a:ext cx="3931875" cy="2418567"/>
          </a:xfrm>
          <a:prstGeom prst="rect">
            <a:avLst/>
          </a:prstGeom>
          <a:noFill/>
          <a:ln>
            <a:noFill/>
          </a:ln>
        </p:spPr>
      </p:pic>
      <p:sp>
        <p:nvSpPr>
          <p:cNvPr id="251" name="Google Shape;251;p25"/>
          <p:cNvSpPr txBox="1"/>
          <p:nvPr/>
        </p:nvSpPr>
        <p:spPr>
          <a:xfrm>
            <a:off x="7338250" y="1795700"/>
            <a:ext cx="102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2013-2021</a:t>
            </a:r>
            <a:endParaRPr sz="1300" dirty="0">
              <a:latin typeface="Lato"/>
              <a:ea typeface="Lato"/>
              <a:cs typeface="Lato"/>
              <a:sym typeface="Lato"/>
            </a:endParaRPr>
          </a:p>
        </p:txBody>
      </p:sp>
      <p:sp>
        <p:nvSpPr>
          <p:cNvPr id="252" name="Google Shape;252;p25"/>
          <p:cNvSpPr txBox="1"/>
          <p:nvPr/>
        </p:nvSpPr>
        <p:spPr>
          <a:xfrm>
            <a:off x="5614425" y="1795700"/>
            <a:ext cx="102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2002-2012</a:t>
            </a:r>
            <a:endParaRPr sz="1300" dirty="0">
              <a:latin typeface="Lato"/>
              <a:ea typeface="Lato"/>
              <a:cs typeface="Lato"/>
              <a:sym typeface="Lato"/>
            </a:endParaRPr>
          </a:p>
        </p:txBody>
      </p:sp>
      <p:sp>
        <p:nvSpPr>
          <p:cNvPr id="253" name="Google Shape;253;p25"/>
          <p:cNvSpPr/>
          <p:nvPr/>
        </p:nvSpPr>
        <p:spPr>
          <a:xfrm rot="1104789">
            <a:off x="2089096" y="3111590"/>
            <a:ext cx="498628" cy="249219"/>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6"/>
          <p:cNvSpPr txBox="1">
            <a:spLocks noGrp="1"/>
          </p:cNvSpPr>
          <p:nvPr>
            <p:ph type="title"/>
          </p:nvPr>
        </p:nvSpPr>
        <p:spPr>
          <a:xfrm>
            <a:off x="240028" y="99489"/>
            <a:ext cx="8037600" cy="1021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sz="3400" b="0" dirty="0">
                <a:latin typeface="Oswald"/>
                <a:ea typeface="Oswald"/>
                <a:cs typeface="Oswald"/>
                <a:sym typeface="Oswald"/>
              </a:rPr>
              <a:t>Pollution Reduction Facility</a:t>
            </a:r>
            <a:endParaRPr sz="3400" b="0" dirty="0">
              <a:latin typeface="Oswald"/>
              <a:ea typeface="Oswald"/>
              <a:cs typeface="Oswald"/>
              <a:sym typeface="Oswald"/>
            </a:endParaRPr>
          </a:p>
          <a:p>
            <a:pPr marL="0" lvl="0" indent="0" algn="l" rtl="0">
              <a:spcBef>
                <a:spcPts val="0"/>
              </a:spcBef>
              <a:spcAft>
                <a:spcPts val="0"/>
              </a:spcAft>
              <a:buNone/>
            </a:pPr>
            <a:r>
              <a:rPr lang="en" sz="3400" b="0" dirty="0">
                <a:latin typeface="Oswald"/>
                <a:ea typeface="Oswald"/>
                <a:cs typeface="Oswald"/>
                <a:sym typeface="Oswald"/>
              </a:rPr>
              <a:t>Monitoring</a:t>
            </a:r>
            <a:endParaRPr sz="3400" b="0" dirty="0">
              <a:latin typeface="Oswald"/>
              <a:ea typeface="Oswald"/>
              <a:cs typeface="Oswald"/>
              <a:sym typeface="Oswald"/>
            </a:endParaRPr>
          </a:p>
        </p:txBody>
      </p:sp>
      <p:sp>
        <p:nvSpPr>
          <p:cNvPr id="259" name="Google Shape;259;p26"/>
          <p:cNvSpPr txBox="1">
            <a:spLocks noGrp="1"/>
          </p:cNvSpPr>
          <p:nvPr>
            <p:ph type="body" idx="1"/>
          </p:nvPr>
        </p:nvSpPr>
        <p:spPr>
          <a:xfrm>
            <a:off x="457200" y="2533130"/>
            <a:ext cx="8037600" cy="902100"/>
          </a:xfrm>
          <a:prstGeom prst="rect">
            <a:avLst/>
          </a:prstGeom>
        </p:spPr>
        <p:txBody>
          <a:bodyPr spcFirstLastPara="1" wrap="square" lIns="91425" tIns="45700" rIns="91425" bIns="45700" anchor="b" anchorCtr="0">
            <a:normAutofit/>
          </a:bodyPr>
          <a:lstStyle/>
          <a:p>
            <a:pPr marL="457200" lvl="0" indent="0" algn="l" rtl="0">
              <a:spcBef>
                <a:spcPts val="400"/>
              </a:spcBef>
              <a:spcAft>
                <a:spcPts val="0"/>
              </a:spcAft>
              <a:buNone/>
            </a:pPr>
            <a:endParaRPr dirty="0"/>
          </a:p>
          <a:p>
            <a:pPr marL="457200" lvl="0" indent="0" algn="l" rtl="0">
              <a:spcBef>
                <a:spcPts val="400"/>
              </a:spcBef>
              <a:spcAft>
                <a:spcPts val="0"/>
              </a:spcAft>
              <a:buNone/>
            </a:pPr>
            <a:endParaRPr dirty="0"/>
          </a:p>
          <a:p>
            <a:pPr marL="457200" lvl="0" indent="0" algn="l" rtl="0">
              <a:spcBef>
                <a:spcPts val="400"/>
              </a:spcBef>
              <a:spcAft>
                <a:spcPts val="0"/>
              </a:spcAft>
              <a:buNone/>
            </a:pPr>
            <a:endParaRPr dirty="0"/>
          </a:p>
          <a:p>
            <a:pPr marL="0" lvl="0" indent="0" algn="l" rtl="0">
              <a:spcBef>
                <a:spcPts val="400"/>
              </a:spcBef>
              <a:spcAft>
                <a:spcPts val="0"/>
              </a:spcAft>
              <a:buNone/>
            </a:pPr>
            <a:endParaRPr dirty="0"/>
          </a:p>
        </p:txBody>
      </p:sp>
      <p:sp>
        <p:nvSpPr>
          <p:cNvPr id="260" name="Google Shape;260;p26"/>
          <p:cNvSpPr txBox="1">
            <a:spLocks noGrp="1"/>
          </p:cNvSpPr>
          <p:nvPr>
            <p:ph type="body" idx="1"/>
          </p:nvPr>
        </p:nvSpPr>
        <p:spPr>
          <a:xfrm>
            <a:off x="66400" y="1220479"/>
            <a:ext cx="1972800" cy="3686802"/>
          </a:xfrm>
          <a:prstGeom prst="rect">
            <a:avLst/>
          </a:prstGeom>
        </p:spPr>
        <p:txBody>
          <a:bodyPr spcFirstLastPara="1" wrap="square" lIns="91425" tIns="45700" rIns="91425" bIns="45700" anchor="t" anchorCtr="0">
            <a:noAutofit/>
          </a:bodyPr>
          <a:lstStyle/>
          <a:p>
            <a:pPr marL="101600" indent="0">
              <a:lnSpc>
                <a:spcPct val="110000"/>
              </a:lnSpc>
              <a:spcBef>
                <a:spcPts val="0"/>
              </a:spcBef>
            </a:pPr>
            <a:r>
              <a:rPr lang="en" sz="1800" b="0" dirty="0">
                <a:latin typeface="Lato"/>
                <a:ea typeface="Lato"/>
                <a:cs typeface="Lato"/>
                <a:sym typeface="Oswald"/>
              </a:rPr>
              <a:t>PRFs along Cottonwood Creek effectively reduced TP &amp; TSS, especially during storm flow events.</a:t>
            </a:r>
            <a:endParaRPr sz="1800" b="0" dirty="0">
              <a:latin typeface="Lato"/>
              <a:ea typeface="Lato"/>
              <a:cs typeface="Lato"/>
              <a:sym typeface="Oswald"/>
            </a:endParaRPr>
          </a:p>
        </p:txBody>
      </p:sp>
      <p:pic>
        <p:nvPicPr>
          <p:cNvPr id="261" name="Google Shape;261;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61760" y="0"/>
            <a:ext cx="2676721" cy="3694850"/>
          </a:xfrm>
          <a:prstGeom prst="rect">
            <a:avLst/>
          </a:prstGeom>
          <a:noFill/>
          <a:ln>
            <a:noFill/>
          </a:ln>
        </p:spPr>
      </p:pic>
      <p:pic>
        <p:nvPicPr>
          <p:cNvPr id="262" name="Google Shape;262;p26"/>
          <p:cNvPicPr preferRelativeResize="0"/>
          <p:nvPr/>
        </p:nvPicPr>
        <p:blipFill rotWithShape="1">
          <a:blip r:embed="rId4" cstate="email">
            <a:alphaModFix/>
            <a:extLst>
              <a:ext uri="{28A0092B-C50C-407E-A947-70E740481C1C}">
                <a14:useLocalDpi xmlns:a14="http://schemas.microsoft.com/office/drawing/2010/main"/>
              </a:ext>
            </a:extLst>
          </a:blip>
          <a:srcRect r="1594"/>
          <a:stretch/>
        </p:blipFill>
        <p:spPr>
          <a:xfrm>
            <a:off x="2039200" y="999068"/>
            <a:ext cx="4886625" cy="3633891"/>
          </a:xfrm>
          <a:prstGeom prst="rect">
            <a:avLst/>
          </a:prstGeom>
          <a:noFill/>
          <a:ln>
            <a:noFill/>
          </a:ln>
        </p:spPr>
      </p:pic>
      <p:sp>
        <p:nvSpPr>
          <p:cNvPr id="263" name="Google Shape;263;p26"/>
          <p:cNvSpPr/>
          <p:nvPr/>
        </p:nvSpPr>
        <p:spPr>
          <a:xfrm>
            <a:off x="3160850" y="1934375"/>
            <a:ext cx="2367900" cy="404100"/>
          </a:xfrm>
          <a:prstGeom prst="ellipse">
            <a:avLst/>
          </a:prstGeom>
          <a:noFill/>
          <a:ln w="381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26"/>
          <p:cNvSpPr/>
          <p:nvPr/>
        </p:nvSpPr>
        <p:spPr>
          <a:xfrm>
            <a:off x="3246120" y="3528061"/>
            <a:ext cx="2282630" cy="731519"/>
          </a:xfrm>
          <a:prstGeom prst="ellipse">
            <a:avLst/>
          </a:prstGeom>
          <a:noFill/>
          <a:ln w="381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8"/>
          <p:cNvSpPr txBox="1">
            <a:spLocks noGrp="1"/>
          </p:cNvSpPr>
          <p:nvPr>
            <p:ph type="body" idx="1"/>
          </p:nvPr>
        </p:nvSpPr>
        <p:spPr>
          <a:xfrm>
            <a:off x="203156" y="1123950"/>
            <a:ext cx="4826044" cy="4027050"/>
          </a:xfrm>
          <a:prstGeom prst="rect">
            <a:avLst/>
          </a:prstGeom>
        </p:spPr>
        <p:txBody>
          <a:bodyPr spcFirstLastPara="1" wrap="square" lIns="68569" tIns="34275" rIns="68569" bIns="34275" anchor="t" anchorCtr="0">
            <a:normAutofit/>
          </a:bodyPr>
          <a:lstStyle/>
          <a:p>
            <a:pPr marL="342900" indent="-342900">
              <a:lnSpc>
                <a:spcPct val="110000"/>
              </a:lnSpc>
              <a:buFont typeface="Arial" panose="020B0604020202020204" pitchFamily="34" charset="0"/>
              <a:buChar char="•"/>
            </a:pPr>
            <a:r>
              <a:rPr lang="en-US" sz="2200" b="0" dirty="0">
                <a:sym typeface="Oswald"/>
              </a:rPr>
              <a:t>New project to remove P and N from watershed</a:t>
            </a:r>
          </a:p>
          <a:p>
            <a:pPr marL="342900" indent="-342900">
              <a:lnSpc>
                <a:spcPct val="110000"/>
              </a:lnSpc>
              <a:buFont typeface="Arial" panose="020B0604020202020204" pitchFamily="34" charset="0"/>
              <a:buChar char="•"/>
            </a:pPr>
            <a:r>
              <a:rPr lang="en-US" sz="2200" b="0" dirty="0">
                <a:sym typeface="Oswald"/>
              </a:rPr>
              <a:t>Cut and removed wetland plants (primarily cattails) from sides of wetland areas of Cottonwood Creek</a:t>
            </a:r>
          </a:p>
          <a:p>
            <a:pPr marL="342900" indent="-342900">
              <a:lnSpc>
                <a:spcPct val="110000"/>
              </a:lnSpc>
              <a:buFont typeface="Arial" panose="020B0604020202020204" pitchFamily="34" charset="0"/>
              <a:buChar char="•"/>
            </a:pPr>
            <a:r>
              <a:rPr lang="en-US" sz="2200" b="0" dirty="0">
                <a:sym typeface="Oswald"/>
              </a:rPr>
              <a:t>2021 efforts removed ~69 lbs of phosphorus and 561 lbs of nitrogen from the watershed </a:t>
            </a:r>
          </a:p>
          <a:p>
            <a:pPr marL="342900" indent="-342900">
              <a:lnSpc>
                <a:spcPct val="110000"/>
              </a:lnSpc>
              <a:buFont typeface="Arial" panose="020B0604020202020204" pitchFamily="34" charset="0"/>
              <a:buChar char="•"/>
            </a:pPr>
            <a:r>
              <a:rPr lang="en-US" sz="2200" b="0" dirty="0">
                <a:sym typeface="Oswald"/>
              </a:rPr>
              <a:t>5-year project approved based on results</a:t>
            </a:r>
          </a:p>
        </p:txBody>
      </p:sp>
      <p:sp>
        <p:nvSpPr>
          <p:cNvPr id="265" name="Google Shape;265;p28"/>
          <p:cNvSpPr txBox="1">
            <a:spLocks noGrp="1"/>
          </p:cNvSpPr>
          <p:nvPr>
            <p:ph type="title"/>
          </p:nvPr>
        </p:nvSpPr>
        <p:spPr>
          <a:xfrm>
            <a:off x="203156" y="247574"/>
            <a:ext cx="6665400" cy="552825"/>
          </a:xfrm>
          <a:prstGeom prst="rect">
            <a:avLst/>
          </a:prstGeom>
          <a:noFill/>
          <a:ln>
            <a:noFill/>
          </a:ln>
        </p:spPr>
        <p:txBody>
          <a:bodyPr spcFirstLastPara="1" wrap="square" lIns="68569" tIns="34275" rIns="68569" bIns="34275" anchor="t" anchorCtr="0">
            <a:normAutofit/>
          </a:bodyPr>
          <a:lstStyle/>
          <a:p>
            <a:pPr>
              <a:buSzPts val="3600"/>
            </a:pPr>
            <a:r>
              <a:rPr lang="en-US" sz="3450" b="0" dirty="0">
                <a:latin typeface="Oswald"/>
                <a:ea typeface="Oswald"/>
                <a:cs typeface="Oswald"/>
                <a:sym typeface="Oswald"/>
              </a:rPr>
              <a:t>Wetland Harvesting</a:t>
            </a:r>
            <a:endParaRPr sz="3450" b="0" dirty="0">
              <a:latin typeface="Oswald"/>
              <a:ea typeface="Oswald"/>
              <a:cs typeface="Oswald"/>
              <a:sym typeface="Oswald"/>
            </a:endParaRPr>
          </a:p>
        </p:txBody>
      </p:sp>
      <p:pic>
        <p:nvPicPr>
          <p:cNvPr id="2" name="Google Shape;263;p28" descr="A group of people walking through a field of plants&#10;&#10;Description automatically generated with low confidence">
            <a:extLst>
              <a:ext uri="{FF2B5EF4-FFF2-40B4-BE49-F238E27FC236}">
                <a16:creationId xmlns:a16="http://schemas.microsoft.com/office/drawing/2014/main" id="{9C85D128-D9FC-80C0-2F5A-73DEAAD5357E}"/>
              </a:ext>
            </a:extLst>
          </p:cNvPr>
          <p:cNvPicPr preferRelativeResize="0"/>
          <p:nvPr/>
        </p:nvPicPr>
        <p:blipFill rotWithShape="1">
          <a:blip r:embed="rId3">
            <a:alphaModFix/>
          </a:blip>
          <a:srcRect r="26713"/>
          <a:stretch/>
        </p:blipFill>
        <p:spPr>
          <a:xfrm>
            <a:off x="5791573" y="1"/>
            <a:ext cx="3352427" cy="2744099"/>
          </a:xfrm>
          <a:prstGeom prst="rect">
            <a:avLst/>
          </a:prstGeom>
          <a:noFill/>
          <a:ln>
            <a:noFill/>
          </a:ln>
        </p:spPr>
      </p:pic>
      <p:pic>
        <p:nvPicPr>
          <p:cNvPr id="3" name="Google Shape;264;p28" descr="A picture containing outdoor, grass, sky, plant&#10;&#10;Description automatically generated">
            <a:extLst>
              <a:ext uri="{FF2B5EF4-FFF2-40B4-BE49-F238E27FC236}">
                <a16:creationId xmlns:a16="http://schemas.microsoft.com/office/drawing/2014/main" id="{4E8CC29F-7E5B-C4EA-1048-EC506507E910}"/>
              </a:ext>
            </a:extLst>
          </p:cNvPr>
          <p:cNvPicPr preferRelativeResize="0"/>
          <p:nvPr/>
        </p:nvPicPr>
        <p:blipFill rotWithShape="1">
          <a:blip r:embed="rId4">
            <a:alphaModFix/>
          </a:blip>
          <a:srcRect/>
          <a:stretch/>
        </p:blipFill>
        <p:spPr>
          <a:xfrm>
            <a:off x="5791573" y="2406896"/>
            <a:ext cx="3352427" cy="27441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7"/>
          <p:cNvSpPr txBox="1">
            <a:spLocks noGrp="1"/>
          </p:cNvSpPr>
          <p:nvPr>
            <p:ph type="title"/>
          </p:nvPr>
        </p:nvSpPr>
        <p:spPr>
          <a:xfrm>
            <a:off x="409200" y="259125"/>
            <a:ext cx="8887200" cy="552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80000"/>
              </a:lnSpc>
              <a:spcBef>
                <a:spcPts val="0"/>
              </a:spcBef>
              <a:spcAft>
                <a:spcPts val="0"/>
              </a:spcAft>
              <a:buClr>
                <a:schemeClr val="lt1"/>
              </a:buClr>
              <a:buSzPct val="75000"/>
              <a:buFont typeface="Arial Black"/>
              <a:buNone/>
            </a:pPr>
            <a:r>
              <a:rPr lang="en" sz="4800" b="0" dirty="0">
                <a:latin typeface="Oswald"/>
                <a:ea typeface="Oswald"/>
                <a:cs typeface="Oswald"/>
                <a:sym typeface="Oswald"/>
              </a:rPr>
              <a:t>MS4s</a:t>
            </a:r>
            <a:endParaRPr sz="4800" b="0" dirty="0">
              <a:latin typeface="Oswald"/>
              <a:ea typeface="Oswald"/>
              <a:cs typeface="Oswald"/>
              <a:sym typeface="Oswald"/>
            </a:endParaRPr>
          </a:p>
        </p:txBody>
      </p:sp>
      <p:sp>
        <p:nvSpPr>
          <p:cNvPr id="272" name="Google Shape;272;p27"/>
          <p:cNvSpPr txBox="1"/>
          <p:nvPr/>
        </p:nvSpPr>
        <p:spPr>
          <a:xfrm>
            <a:off x="0" y="1064018"/>
            <a:ext cx="5865019" cy="1794307"/>
          </a:xfrm>
          <a:prstGeom prst="rect">
            <a:avLst/>
          </a:prstGeom>
          <a:noFill/>
          <a:ln>
            <a:noFill/>
          </a:ln>
        </p:spPr>
        <p:txBody>
          <a:bodyPr spcFirstLastPara="1" wrap="square" lIns="91425" tIns="91425" rIns="91425" bIns="91425" anchor="t" anchorCtr="0">
            <a:spAutoFit/>
          </a:bodyPr>
          <a:lstStyle/>
          <a:p>
            <a:pPr marL="95250" lvl="0" algn="l" rtl="0">
              <a:lnSpc>
                <a:spcPct val="100000"/>
              </a:lnSpc>
              <a:spcBef>
                <a:spcPts val="0"/>
              </a:spcBef>
              <a:spcAft>
                <a:spcPts val="0"/>
              </a:spcAft>
              <a:buClr>
                <a:srgbClr val="595959"/>
              </a:buClr>
              <a:buSzPts val="2100"/>
            </a:pPr>
            <a:r>
              <a:rPr lang="en" sz="2200" dirty="0">
                <a:solidFill>
                  <a:srgbClr val="888888"/>
                </a:solidFill>
                <a:latin typeface="Arial Narrow"/>
                <a:sym typeface="Oswald"/>
              </a:rPr>
              <a:t>Proactive in stormwater control measures:</a:t>
            </a:r>
            <a:endParaRPr sz="2200" dirty="0">
              <a:solidFill>
                <a:srgbClr val="888888"/>
              </a:solidFill>
              <a:latin typeface="Arial Narrow"/>
              <a:sym typeface="Oswald"/>
            </a:endParaRPr>
          </a:p>
          <a:p>
            <a:pPr marL="342900" lvl="1" indent="-342900">
              <a:lnSpc>
                <a:spcPct val="110000"/>
              </a:lnSpc>
              <a:spcBef>
                <a:spcPts val="400"/>
              </a:spcBef>
              <a:buClr>
                <a:srgbClr val="888888"/>
              </a:buClr>
              <a:buSzPts val="2000"/>
              <a:buFont typeface="Arial" panose="020B0604020202020204" pitchFamily="34" charset="0"/>
              <a:buChar char="•"/>
            </a:pPr>
            <a:r>
              <a:rPr lang="en" sz="2200" dirty="0">
                <a:solidFill>
                  <a:srgbClr val="888888"/>
                </a:solidFill>
                <a:latin typeface="Arial Narrow"/>
                <a:sym typeface="Oswald"/>
              </a:rPr>
              <a:t>Construction &amp; </a:t>
            </a:r>
            <a:r>
              <a:rPr lang="en-US" sz="2200" dirty="0" err="1">
                <a:solidFill>
                  <a:srgbClr val="888888"/>
                </a:solidFill>
                <a:latin typeface="Arial Narrow"/>
                <a:sym typeface="Oswald"/>
              </a:rPr>
              <a:t>ost</a:t>
            </a:r>
            <a:r>
              <a:rPr lang="en-US" sz="2200" dirty="0">
                <a:solidFill>
                  <a:srgbClr val="888888"/>
                </a:solidFill>
                <a:latin typeface="Arial Narrow"/>
                <a:sym typeface="Oswald"/>
              </a:rPr>
              <a:t>-construction</a:t>
            </a:r>
          </a:p>
          <a:p>
            <a:pPr marL="342900" lvl="1" indent="-342900">
              <a:lnSpc>
                <a:spcPct val="110000"/>
              </a:lnSpc>
              <a:spcBef>
                <a:spcPts val="400"/>
              </a:spcBef>
              <a:buClr>
                <a:srgbClr val="888888"/>
              </a:buClr>
              <a:buSzPts val="2000"/>
              <a:buFont typeface="Arial" panose="020B0604020202020204" pitchFamily="34" charset="0"/>
              <a:buChar char="•"/>
            </a:pPr>
            <a:r>
              <a:rPr lang="en" sz="2200" dirty="0">
                <a:solidFill>
                  <a:srgbClr val="888888"/>
                </a:solidFill>
                <a:latin typeface="Arial Narrow"/>
                <a:sym typeface="Oswald"/>
              </a:rPr>
              <a:t>Maintenance activities</a:t>
            </a:r>
            <a:endParaRPr sz="2200" dirty="0">
              <a:solidFill>
                <a:srgbClr val="888888"/>
              </a:solidFill>
              <a:latin typeface="Arial Narrow"/>
              <a:sym typeface="Oswald"/>
            </a:endParaRPr>
          </a:p>
          <a:p>
            <a:pPr marL="342900" lvl="1" indent="-342900">
              <a:lnSpc>
                <a:spcPct val="110000"/>
              </a:lnSpc>
              <a:spcBef>
                <a:spcPts val="400"/>
              </a:spcBef>
              <a:buClr>
                <a:srgbClr val="888888"/>
              </a:buClr>
              <a:buSzPts val="2000"/>
              <a:buFont typeface="Arial" panose="020B0604020202020204" pitchFamily="34" charset="0"/>
              <a:buChar char="•"/>
            </a:pPr>
            <a:r>
              <a:rPr lang="en" sz="2200" dirty="0">
                <a:solidFill>
                  <a:srgbClr val="888888"/>
                </a:solidFill>
                <a:latin typeface="Arial Narrow"/>
                <a:sym typeface="Oswald"/>
              </a:rPr>
              <a:t>Preserving floodplains</a:t>
            </a:r>
            <a:endParaRPr sz="2200" dirty="0">
              <a:solidFill>
                <a:srgbClr val="888888"/>
              </a:solidFill>
              <a:latin typeface="Arial Narrow"/>
              <a:sym typeface="Oswald"/>
            </a:endParaRPr>
          </a:p>
        </p:txBody>
      </p:sp>
      <p:pic>
        <p:nvPicPr>
          <p:cNvPr id="2" name="Google Shape;270;p27">
            <a:extLst>
              <a:ext uri="{FF2B5EF4-FFF2-40B4-BE49-F238E27FC236}">
                <a16:creationId xmlns:a16="http://schemas.microsoft.com/office/drawing/2014/main" id="{6EB06B04-7414-C862-0AC8-1032E4853299}"/>
              </a:ext>
            </a:extLst>
          </p:cNvPr>
          <p:cNvPicPr preferRelativeResize="0"/>
          <p:nvPr/>
        </p:nvPicPr>
        <p:blipFill rotWithShape="1">
          <a:blip r:embed="rId3">
            <a:alphaModFix/>
          </a:blip>
          <a:srcRect t="15325" b="34179"/>
          <a:stretch/>
        </p:blipFill>
        <p:spPr>
          <a:xfrm>
            <a:off x="409200" y="2781301"/>
            <a:ext cx="8382375" cy="2362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8"/>
          <p:cNvSpPr txBox="1">
            <a:spLocks noGrp="1"/>
          </p:cNvSpPr>
          <p:nvPr>
            <p:ph type="title"/>
          </p:nvPr>
        </p:nvSpPr>
        <p:spPr>
          <a:xfrm>
            <a:off x="485400" y="259125"/>
            <a:ext cx="8887200" cy="552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80000"/>
              </a:lnSpc>
              <a:spcBef>
                <a:spcPts val="0"/>
              </a:spcBef>
              <a:spcAft>
                <a:spcPts val="0"/>
              </a:spcAft>
              <a:buClr>
                <a:schemeClr val="lt1"/>
              </a:buClr>
              <a:buSzPct val="75000"/>
              <a:buFont typeface="Arial Black"/>
              <a:buNone/>
            </a:pPr>
            <a:r>
              <a:rPr lang="en" sz="4800" b="0" dirty="0">
                <a:latin typeface="Oswald"/>
                <a:ea typeface="Oswald"/>
                <a:cs typeface="Oswald"/>
                <a:sym typeface="Oswald"/>
              </a:rPr>
              <a:t>WWTFs</a:t>
            </a:r>
            <a:endParaRPr sz="4800" b="0" dirty="0">
              <a:latin typeface="Oswald"/>
              <a:ea typeface="Oswald"/>
              <a:cs typeface="Oswald"/>
              <a:sym typeface="Oswald"/>
            </a:endParaRPr>
          </a:p>
        </p:txBody>
      </p:sp>
      <p:sp>
        <p:nvSpPr>
          <p:cNvPr id="278" name="Google Shape;278;p28"/>
          <p:cNvSpPr txBox="1">
            <a:spLocks noGrp="1"/>
          </p:cNvSpPr>
          <p:nvPr>
            <p:ph type="body" idx="1"/>
          </p:nvPr>
        </p:nvSpPr>
        <p:spPr>
          <a:xfrm>
            <a:off x="157875" y="3024000"/>
            <a:ext cx="4840500" cy="1860375"/>
          </a:xfrm>
          <a:prstGeom prst="rect">
            <a:avLst/>
          </a:prstGeom>
          <a:noFill/>
          <a:ln>
            <a:noFill/>
          </a:ln>
        </p:spPr>
        <p:txBody>
          <a:bodyPr spcFirstLastPara="1" wrap="square" lIns="91425" tIns="45700" rIns="91425" bIns="45700" anchor="t" anchorCtr="0">
            <a:noAutofit/>
          </a:bodyPr>
          <a:lstStyle/>
          <a:p>
            <a:pPr marL="914400" lvl="1" indent="-234950" algn="l" rtl="0">
              <a:lnSpc>
                <a:spcPct val="80000"/>
              </a:lnSpc>
              <a:spcBef>
                <a:spcPts val="0"/>
              </a:spcBef>
              <a:spcAft>
                <a:spcPts val="0"/>
              </a:spcAft>
              <a:buSzPts val="100"/>
              <a:buFont typeface="Oswald"/>
              <a:buChar char="○"/>
            </a:pPr>
            <a:endParaRPr sz="100" b="0" dirty="0">
              <a:latin typeface="Oswald"/>
              <a:ea typeface="Oswald"/>
              <a:cs typeface="Oswald"/>
              <a:sym typeface="Oswald"/>
            </a:endParaRPr>
          </a:p>
          <a:p>
            <a:pPr marL="457200" lvl="0" indent="-381000" algn="l" rtl="0">
              <a:lnSpc>
                <a:spcPct val="80000"/>
              </a:lnSpc>
              <a:spcBef>
                <a:spcPts val="0"/>
              </a:spcBef>
              <a:spcAft>
                <a:spcPts val="0"/>
              </a:spcAft>
              <a:buSzPts val="2400"/>
              <a:buFont typeface="Oswald"/>
              <a:buChar char="●"/>
            </a:pPr>
            <a:r>
              <a:rPr lang="en" sz="2400" b="0" dirty="0">
                <a:latin typeface="Arial Narrow" panose="020B0606020202030204" pitchFamily="34" charset="0"/>
                <a:ea typeface="Oswald"/>
                <a:cs typeface="Oswald"/>
                <a:sym typeface="Oswald"/>
              </a:rPr>
              <a:t>Treat phosphorus to 0.05 mg/L (significantly lower than inflow concentrations to the reservoir or background (0.20 mg/L)</a:t>
            </a:r>
            <a:endParaRPr sz="2400" dirty="0">
              <a:latin typeface="Arial Narrow" panose="020B0606020202030204" pitchFamily="34" charset="0"/>
              <a:ea typeface="Oswald"/>
              <a:cs typeface="Oswald"/>
              <a:sym typeface="Oswald"/>
            </a:endParaRPr>
          </a:p>
          <a:p>
            <a:pPr marL="914400" lvl="1" indent="-279400" algn="l" rtl="0">
              <a:lnSpc>
                <a:spcPct val="80000"/>
              </a:lnSpc>
              <a:spcBef>
                <a:spcPts val="0"/>
              </a:spcBef>
              <a:spcAft>
                <a:spcPts val="0"/>
              </a:spcAft>
              <a:buSzPts val="800"/>
              <a:buFont typeface="Oswald"/>
              <a:buChar char="○"/>
            </a:pPr>
            <a:endParaRPr sz="800" dirty="0">
              <a:latin typeface="Arial Narrow" panose="020B0606020202030204" pitchFamily="34" charset="0"/>
              <a:ea typeface="Oswald"/>
              <a:cs typeface="Oswald"/>
              <a:sym typeface="Oswald"/>
            </a:endParaRPr>
          </a:p>
          <a:p>
            <a:pPr marL="457200" lvl="0" indent="-374650" algn="l" rtl="0">
              <a:lnSpc>
                <a:spcPct val="80000"/>
              </a:lnSpc>
              <a:spcBef>
                <a:spcPts val="0"/>
              </a:spcBef>
              <a:spcAft>
                <a:spcPts val="0"/>
              </a:spcAft>
              <a:buSzPts val="2300"/>
              <a:buFont typeface="Oswald"/>
              <a:buChar char="●"/>
            </a:pPr>
            <a:r>
              <a:rPr lang="en" sz="2300" b="0" dirty="0">
                <a:latin typeface="Arial Narrow" panose="020B0606020202030204" pitchFamily="34" charset="0"/>
                <a:ea typeface="Oswald"/>
                <a:cs typeface="Oswald"/>
                <a:sym typeface="Oswald"/>
              </a:rPr>
              <a:t>Direct discharge or land application</a:t>
            </a:r>
            <a:endParaRPr sz="2300" b="0" dirty="0">
              <a:latin typeface="Arial Narrow" panose="020B0606020202030204" pitchFamily="34" charset="0"/>
              <a:ea typeface="Oswald"/>
              <a:cs typeface="Oswald"/>
              <a:sym typeface="Oswald"/>
            </a:endParaRPr>
          </a:p>
        </p:txBody>
      </p:sp>
      <p:pic>
        <p:nvPicPr>
          <p:cNvPr id="279" name="Google Shape;279;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627151" y="58694"/>
            <a:ext cx="2406099" cy="2513055"/>
          </a:xfrm>
          <a:prstGeom prst="rect">
            <a:avLst/>
          </a:prstGeom>
          <a:noFill/>
          <a:ln>
            <a:noFill/>
          </a:ln>
        </p:spPr>
      </p:pic>
      <p:pic>
        <p:nvPicPr>
          <p:cNvPr id="280" name="Google Shape;280;p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785850"/>
            <a:ext cx="6713220" cy="2168196"/>
          </a:xfrm>
          <a:prstGeom prst="rect">
            <a:avLst/>
          </a:prstGeom>
          <a:noFill/>
          <a:ln>
            <a:noFill/>
          </a:ln>
        </p:spPr>
      </p:pic>
      <p:pic>
        <p:nvPicPr>
          <p:cNvPr id="2" name="Google Shape;281;p28">
            <a:extLst>
              <a:ext uri="{FF2B5EF4-FFF2-40B4-BE49-F238E27FC236}">
                <a16:creationId xmlns:a16="http://schemas.microsoft.com/office/drawing/2014/main" id="{C09A619F-FC26-E551-390C-123522F5F41F}"/>
              </a:ext>
            </a:extLst>
          </p:cNvPr>
          <p:cNvPicPr preferRelativeResize="0"/>
          <p:nvPr/>
        </p:nvPicPr>
        <p:blipFill rotWithShape="1">
          <a:blip r:embed="rId5">
            <a:alphaModFix/>
          </a:blip>
          <a:srcRect r="37930" b="7209"/>
          <a:stretch/>
        </p:blipFill>
        <p:spPr>
          <a:xfrm>
            <a:off x="5190490" y="2457450"/>
            <a:ext cx="2525251" cy="26273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1"/>
          <p:cNvSpPr txBox="1"/>
          <p:nvPr/>
        </p:nvSpPr>
        <p:spPr>
          <a:xfrm>
            <a:off x="1206137" y="2881273"/>
            <a:ext cx="489600" cy="276969"/>
          </a:xfrm>
          <a:prstGeom prst="rect">
            <a:avLst/>
          </a:prstGeom>
          <a:noFill/>
          <a:ln>
            <a:noFill/>
          </a:ln>
        </p:spPr>
        <p:txBody>
          <a:bodyPr spcFirstLastPara="1" wrap="square" lIns="68569" tIns="34275" rIns="68569" bIns="34275" anchor="t" anchorCtr="0">
            <a:spAutoFit/>
          </a:bodyPr>
          <a:lstStyle/>
          <a:p>
            <a:r>
              <a:rPr lang="en-US" sz="1350" b="1" dirty="0">
                <a:solidFill>
                  <a:schemeClr val="lt1"/>
                </a:solidFill>
                <a:latin typeface="Calibri"/>
                <a:ea typeface="Calibri"/>
                <a:cs typeface="Calibri"/>
                <a:sym typeface="Calibri"/>
              </a:rPr>
              <a:t>2016</a:t>
            </a:r>
            <a:endParaRPr sz="1050" dirty="0"/>
          </a:p>
        </p:txBody>
      </p:sp>
      <p:sp>
        <p:nvSpPr>
          <p:cNvPr id="316" name="Google Shape;316;p31"/>
          <p:cNvSpPr txBox="1"/>
          <p:nvPr/>
        </p:nvSpPr>
        <p:spPr>
          <a:xfrm>
            <a:off x="5646950" y="2857074"/>
            <a:ext cx="489600" cy="276969"/>
          </a:xfrm>
          <a:prstGeom prst="rect">
            <a:avLst/>
          </a:prstGeom>
          <a:noFill/>
          <a:ln>
            <a:noFill/>
          </a:ln>
        </p:spPr>
        <p:txBody>
          <a:bodyPr spcFirstLastPara="1" wrap="square" lIns="68569" tIns="34275" rIns="68569" bIns="34275" anchor="t" anchorCtr="0">
            <a:spAutoFit/>
          </a:bodyPr>
          <a:lstStyle/>
          <a:p>
            <a:r>
              <a:rPr lang="en-US" sz="1350" b="1" dirty="0">
                <a:solidFill>
                  <a:schemeClr val="lt1"/>
                </a:solidFill>
                <a:latin typeface="Calibri"/>
                <a:ea typeface="Calibri"/>
                <a:cs typeface="Calibri"/>
                <a:sym typeface="Calibri"/>
              </a:rPr>
              <a:t>2011</a:t>
            </a:r>
            <a:endParaRPr sz="1050" dirty="0"/>
          </a:p>
        </p:txBody>
      </p:sp>
      <p:sp>
        <p:nvSpPr>
          <p:cNvPr id="317" name="Google Shape;317;p31"/>
          <p:cNvSpPr txBox="1"/>
          <p:nvPr/>
        </p:nvSpPr>
        <p:spPr>
          <a:xfrm>
            <a:off x="1940200" y="4862785"/>
            <a:ext cx="489600" cy="276969"/>
          </a:xfrm>
          <a:prstGeom prst="rect">
            <a:avLst/>
          </a:prstGeom>
          <a:noFill/>
          <a:ln>
            <a:noFill/>
          </a:ln>
        </p:spPr>
        <p:txBody>
          <a:bodyPr spcFirstLastPara="1" wrap="square" lIns="68569" tIns="34275" rIns="68569" bIns="34275" anchor="t" anchorCtr="0">
            <a:spAutoFit/>
          </a:bodyPr>
          <a:lstStyle/>
          <a:p>
            <a:r>
              <a:rPr lang="en-US" sz="1350" b="1" dirty="0">
                <a:solidFill>
                  <a:schemeClr val="lt1"/>
                </a:solidFill>
                <a:latin typeface="Calibri"/>
                <a:ea typeface="Calibri"/>
                <a:cs typeface="Calibri"/>
                <a:sym typeface="Calibri"/>
              </a:rPr>
              <a:t>2002</a:t>
            </a:r>
            <a:endParaRPr sz="1050" dirty="0"/>
          </a:p>
        </p:txBody>
      </p:sp>
      <p:sp>
        <p:nvSpPr>
          <p:cNvPr id="318" name="Google Shape;318;p31"/>
          <p:cNvSpPr txBox="1"/>
          <p:nvPr/>
        </p:nvSpPr>
        <p:spPr>
          <a:xfrm>
            <a:off x="106312" y="181401"/>
            <a:ext cx="6473700" cy="563209"/>
          </a:xfrm>
          <a:prstGeom prst="rect">
            <a:avLst/>
          </a:prstGeom>
          <a:noFill/>
          <a:ln>
            <a:noFill/>
          </a:ln>
        </p:spPr>
        <p:txBody>
          <a:bodyPr spcFirstLastPara="1" wrap="square" lIns="68569" tIns="68569" rIns="68569" bIns="68569" anchor="t" anchorCtr="0">
            <a:spAutoFit/>
          </a:bodyPr>
          <a:lstStyle/>
          <a:p>
            <a:pPr>
              <a:lnSpc>
                <a:spcPct val="80000"/>
              </a:lnSpc>
            </a:pPr>
            <a:r>
              <a:rPr lang="en-US" sz="3450" dirty="0">
                <a:solidFill>
                  <a:schemeClr val="lt1"/>
                </a:solidFill>
                <a:latin typeface="Oswald"/>
                <a:ea typeface="Oswald"/>
                <a:cs typeface="Oswald"/>
                <a:sym typeface="Oswald"/>
              </a:rPr>
              <a:t>Reservoir Destratification System</a:t>
            </a:r>
            <a:endParaRPr sz="1050" dirty="0"/>
          </a:p>
        </p:txBody>
      </p:sp>
      <p:sp>
        <p:nvSpPr>
          <p:cNvPr id="319" name="Google Shape;319;p31"/>
          <p:cNvSpPr txBox="1">
            <a:spLocks noGrp="1"/>
          </p:cNvSpPr>
          <p:nvPr>
            <p:ph type="body" idx="1"/>
          </p:nvPr>
        </p:nvSpPr>
        <p:spPr>
          <a:xfrm>
            <a:off x="125781" y="1200970"/>
            <a:ext cx="3821379" cy="3482424"/>
          </a:xfrm>
          <a:prstGeom prst="rect">
            <a:avLst/>
          </a:prstGeom>
        </p:spPr>
        <p:txBody>
          <a:bodyPr spcFirstLastPara="1" wrap="square" lIns="68569" tIns="34275" rIns="68569" bIns="34275" anchor="t" anchorCtr="0">
            <a:normAutofit/>
          </a:bodyPr>
          <a:lstStyle/>
          <a:p>
            <a:pPr marL="342900" indent="-342900">
              <a:lnSpc>
                <a:spcPct val="110000"/>
              </a:lnSpc>
              <a:buFont typeface="Arial" panose="020B0604020202020204" pitchFamily="34" charset="0"/>
              <a:buChar char="•"/>
            </a:pPr>
            <a:r>
              <a:rPr lang="en-US" sz="2200" b="0" dirty="0">
                <a:sym typeface="Oswald"/>
              </a:rPr>
              <a:t>Limits stratification when temperatures are not extreme</a:t>
            </a:r>
            <a:endParaRPr sz="2200" b="0" dirty="0">
              <a:sym typeface="Oswald"/>
            </a:endParaRPr>
          </a:p>
          <a:p>
            <a:pPr marL="342900" indent="-342900">
              <a:lnSpc>
                <a:spcPct val="110000"/>
              </a:lnSpc>
              <a:buFont typeface="Arial" panose="020B0604020202020204" pitchFamily="34" charset="0"/>
              <a:buChar char="•"/>
            </a:pPr>
            <a:r>
              <a:rPr lang="en-US" sz="2200" b="0" dirty="0">
                <a:sym typeface="Oswald"/>
              </a:rPr>
              <a:t>When dissolved oxygen is high at the bottom of the reservoir, internal loading is reduced</a:t>
            </a:r>
            <a:endParaRPr sz="2200" b="0" dirty="0">
              <a:sym typeface="Oswald"/>
            </a:endParaRPr>
          </a:p>
          <a:p>
            <a:pPr marL="342900" indent="-342900">
              <a:lnSpc>
                <a:spcPct val="110000"/>
              </a:lnSpc>
              <a:buFont typeface="Arial" panose="020B0604020202020204" pitchFamily="34" charset="0"/>
              <a:buChar char="•"/>
            </a:pPr>
            <a:r>
              <a:rPr lang="en-US" sz="2200" b="0" dirty="0">
                <a:sym typeface="Oswald"/>
              </a:rPr>
              <a:t>Artificially mixes cyanobacteria </a:t>
            </a:r>
            <a:endParaRPr sz="2200" b="0" dirty="0">
              <a:sym typeface="Oswald"/>
            </a:endParaRPr>
          </a:p>
          <a:p>
            <a:pPr marL="342900" indent="-342900">
              <a:lnSpc>
                <a:spcPct val="110000"/>
              </a:lnSpc>
              <a:buFont typeface="Arial" panose="020B0604020202020204" pitchFamily="34" charset="0"/>
              <a:buChar char="•"/>
            </a:pPr>
            <a:r>
              <a:rPr lang="en-US" sz="2200" b="0" dirty="0">
                <a:sym typeface="Oswald"/>
              </a:rPr>
              <a:t>Benefit to fishery</a:t>
            </a:r>
            <a:endParaRPr sz="2200" b="0" dirty="0">
              <a:sym typeface="Oswald"/>
            </a:endParaRPr>
          </a:p>
          <a:p>
            <a:pPr marL="0" indent="0">
              <a:spcBef>
                <a:spcPts val="300"/>
              </a:spcBef>
              <a:spcAft>
                <a:spcPts val="300"/>
              </a:spcAft>
            </a:pPr>
            <a:endParaRPr dirty="0"/>
          </a:p>
        </p:txBody>
      </p:sp>
      <p:pic>
        <p:nvPicPr>
          <p:cNvPr id="320" name="Google Shape;320;p31"/>
          <p:cNvPicPr preferRelativeResize="0"/>
          <p:nvPr/>
        </p:nvPicPr>
        <p:blipFill rotWithShape="1">
          <a:blip r:embed="rId3" cstate="email">
            <a:alphaModFix/>
            <a:extLst>
              <a:ext uri="{28A0092B-C50C-407E-A947-70E740481C1C}">
                <a14:useLocalDpi xmlns:a14="http://schemas.microsoft.com/office/drawing/2010/main"/>
              </a:ext>
            </a:extLst>
          </a:blip>
          <a:srcRect l="4482" t="8535" r="6398" b="7033"/>
          <a:stretch/>
        </p:blipFill>
        <p:spPr>
          <a:xfrm>
            <a:off x="4147606" y="825534"/>
            <a:ext cx="4870613" cy="43142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2"/>
          <p:cNvSpPr txBox="1"/>
          <p:nvPr/>
        </p:nvSpPr>
        <p:spPr>
          <a:xfrm>
            <a:off x="1206137" y="2881273"/>
            <a:ext cx="489600" cy="276969"/>
          </a:xfrm>
          <a:prstGeom prst="rect">
            <a:avLst/>
          </a:prstGeom>
          <a:noFill/>
          <a:ln>
            <a:noFill/>
          </a:ln>
        </p:spPr>
        <p:txBody>
          <a:bodyPr spcFirstLastPara="1" wrap="square" lIns="68569" tIns="34275" rIns="68569" bIns="34275" anchor="t" anchorCtr="0">
            <a:spAutoFit/>
          </a:bodyPr>
          <a:lstStyle/>
          <a:p>
            <a:r>
              <a:rPr lang="en-US" sz="1350" b="1" dirty="0">
                <a:solidFill>
                  <a:schemeClr val="lt1"/>
                </a:solidFill>
                <a:latin typeface="Calibri"/>
                <a:ea typeface="Calibri"/>
                <a:cs typeface="Calibri"/>
                <a:sym typeface="Calibri"/>
              </a:rPr>
              <a:t>2016</a:t>
            </a:r>
            <a:endParaRPr sz="1050" dirty="0"/>
          </a:p>
        </p:txBody>
      </p:sp>
      <p:sp>
        <p:nvSpPr>
          <p:cNvPr id="326" name="Google Shape;326;p32"/>
          <p:cNvSpPr txBox="1"/>
          <p:nvPr/>
        </p:nvSpPr>
        <p:spPr>
          <a:xfrm>
            <a:off x="5646950" y="2857074"/>
            <a:ext cx="489600" cy="276969"/>
          </a:xfrm>
          <a:prstGeom prst="rect">
            <a:avLst/>
          </a:prstGeom>
          <a:noFill/>
          <a:ln>
            <a:noFill/>
          </a:ln>
        </p:spPr>
        <p:txBody>
          <a:bodyPr spcFirstLastPara="1" wrap="square" lIns="68569" tIns="34275" rIns="68569" bIns="34275" anchor="t" anchorCtr="0">
            <a:spAutoFit/>
          </a:bodyPr>
          <a:lstStyle/>
          <a:p>
            <a:r>
              <a:rPr lang="en-US" sz="1350" b="1" dirty="0">
                <a:solidFill>
                  <a:schemeClr val="lt1"/>
                </a:solidFill>
                <a:latin typeface="Calibri"/>
                <a:ea typeface="Calibri"/>
                <a:cs typeface="Calibri"/>
                <a:sym typeface="Calibri"/>
              </a:rPr>
              <a:t>2011</a:t>
            </a:r>
            <a:endParaRPr sz="1050" dirty="0"/>
          </a:p>
        </p:txBody>
      </p:sp>
      <p:sp>
        <p:nvSpPr>
          <p:cNvPr id="327" name="Google Shape;327;p32"/>
          <p:cNvSpPr txBox="1"/>
          <p:nvPr/>
        </p:nvSpPr>
        <p:spPr>
          <a:xfrm>
            <a:off x="1940200" y="4862785"/>
            <a:ext cx="489600" cy="276969"/>
          </a:xfrm>
          <a:prstGeom prst="rect">
            <a:avLst/>
          </a:prstGeom>
          <a:noFill/>
          <a:ln>
            <a:noFill/>
          </a:ln>
        </p:spPr>
        <p:txBody>
          <a:bodyPr spcFirstLastPara="1" wrap="square" lIns="68569" tIns="34275" rIns="68569" bIns="34275" anchor="t" anchorCtr="0">
            <a:spAutoFit/>
          </a:bodyPr>
          <a:lstStyle/>
          <a:p>
            <a:r>
              <a:rPr lang="en-US" sz="1350" b="1" dirty="0">
                <a:solidFill>
                  <a:schemeClr val="lt1"/>
                </a:solidFill>
                <a:latin typeface="Calibri"/>
                <a:ea typeface="Calibri"/>
                <a:cs typeface="Calibri"/>
                <a:sym typeface="Calibri"/>
              </a:rPr>
              <a:t>2002</a:t>
            </a:r>
            <a:endParaRPr sz="1050" dirty="0"/>
          </a:p>
        </p:txBody>
      </p:sp>
      <p:sp>
        <p:nvSpPr>
          <p:cNvPr id="329" name="Google Shape;329;p32"/>
          <p:cNvSpPr txBox="1"/>
          <p:nvPr/>
        </p:nvSpPr>
        <p:spPr>
          <a:xfrm>
            <a:off x="279923" y="42780"/>
            <a:ext cx="6473700" cy="987941"/>
          </a:xfrm>
          <a:prstGeom prst="rect">
            <a:avLst/>
          </a:prstGeom>
          <a:noFill/>
          <a:ln>
            <a:noFill/>
          </a:ln>
        </p:spPr>
        <p:txBody>
          <a:bodyPr spcFirstLastPara="1" wrap="square" lIns="68569" tIns="68569" rIns="68569" bIns="68569" anchor="t" anchorCtr="0">
            <a:spAutoFit/>
          </a:bodyPr>
          <a:lstStyle/>
          <a:p>
            <a:pPr>
              <a:lnSpc>
                <a:spcPct val="80000"/>
              </a:lnSpc>
            </a:pPr>
            <a:r>
              <a:rPr lang="en-US" sz="3450" dirty="0">
                <a:solidFill>
                  <a:schemeClr val="lt1"/>
                </a:solidFill>
                <a:latin typeface="Oswald"/>
                <a:ea typeface="Oswald"/>
                <a:cs typeface="Oswald"/>
                <a:sym typeface="Oswald"/>
              </a:rPr>
              <a:t>Nutrients in Cherry Creek Reservoir: Sediment Study and Internal P Loading</a:t>
            </a:r>
            <a:endParaRPr sz="1050" dirty="0"/>
          </a:p>
        </p:txBody>
      </p:sp>
      <p:sp>
        <p:nvSpPr>
          <p:cNvPr id="330" name="Google Shape;330;p32"/>
          <p:cNvSpPr txBox="1">
            <a:spLocks noGrp="1"/>
          </p:cNvSpPr>
          <p:nvPr>
            <p:ph type="body" idx="1"/>
          </p:nvPr>
        </p:nvSpPr>
        <p:spPr>
          <a:xfrm>
            <a:off x="91271" y="1161681"/>
            <a:ext cx="4065538" cy="3901553"/>
          </a:xfrm>
          <a:prstGeom prst="rect">
            <a:avLst/>
          </a:prstGeom>
        </p:spPr>
        <p:txBody>
          <a:bodyPr spcFirstLastPara="1" wrap="square" lIns="68569" tIns="34275" rIns="68569" bIns="34275" anchor="t" anchorCtr="0">
            <a:normAutofit fontScale="77500" lnSpcReduction="20000"/>
          </a:bodyPr>
          <a:lstStyle/>
          <a:p>
            <a:pPr marL="342900" indent="-342900">
              <a:lnSpc>
                <a:spcPct val="130000"/>
              </a:lnSpc>
              <a:buFont typeface="Arial" panose="020B0604020202020204" pitchFamily="34" charset="0"/>
              <a:buChar char="•"/>
            </a:pPr>
            <a:r>
              <a:rPr lang="en-US" sz="2200" b="0" dirty="0">
                <a:sym typeface="Oswald"/>
              </a:rPr>
              <a:t>Nutrients accumulate in the reservoir sediments </a:t>
            </a:r>
          </a:p>
          <a:p>
            <a:pPr marL="342900" indent="-342900">
              <a:lnSpc>
                <a:spcPct val="130000"/>
              </a:lnSpc>
              <a:buFont typeface="Arial" panose="020B0604020202020204" pitchFamily="34" charset="0"/>
              <a:buChar char="•"/>
            </a:pPr>
            <a:r>
              <a:rPr lang="en-US" sz="2200" b="0" dirty="0">
                <a:sym typeface="Oswald"/>
              </a:rPr>
              <a:t>2021 Sediment Phosphorus Study in CCR</a:t>
            </a:r>
            <a:endParaRPr sz="2200" b="0" dirty="0">
              <a:sym typeface="Oswald"/>
            </a:endParaRPr>
          </a:p>
          <a:p>
            <a:pPr marL="342900" lvl="1" indent="-342900">
              <a:lnSpc>
                <a:spcPct val="130000"/>
              </a:lnSpc>
              <a:spcBef>
                <a:spcPts val="400"/>
              </a:spcBef>
              <a:buSzPts val="2000"/>
              <a:buFont typeface="Arial" panose="020B0604020202020204" pitchFamily="34" charset="0"/>
              <a:buChar char="•"/>
            </a:pPr>
            <a:r>
              <a:rPr lang="en-US" sz="2200" b="0" dirty="0">
                <a:sym typeface="Oswald"/>
              </a:rPr>
              <a:t>Highest P in the deepest areas w/ the most organic sediments </a:t>
            </a:r>
          </a:p>
          <a:p>
            <a:pPr marL="342900" lvl="1" indent="-342900">
              <a:lnSpc>
                <a:spcPct val="130000"/>
              </a:lnSpc>
              <a:spcBef>
                <a:spcPts val="400"/>
              </a:spcBef>
              <a:buSzPts val="2000"/>
              <a:buFont typeface="Arial" panose="020B0604020202020204" pitchFamily="34" charset="0"/>
              <a:buChar char="•"/>
            </a:pPr>
            <a:r>
              <a:rPr lang="en-US" sz="2200" b="0" dirty="0">
                <a:sym typeface="Oswald"/>
              </a:rPr>
              <a:t>High P and available P</a:t>
            </a:r>
            <a:endParaRPr sz="2200" b="0" dirty="0">
              <a:sym typeface="Oswald"/>
            </a:endParaRPr>
          </a:p>
          <a:p>
            <a:pPr marL="342900" lvl="1" indent="-342900">
              <a:lnSpc>
                <a:spcPct val="130000"/>
              </a:lnSpc>
              <a:spcBef>
                <a:spcPts val="400"/>
              </a:spcBef>
              <a:buSzPts val="2000"/>
              <a:buFont typeface="Arial" panose="020B0604020202020204" pitchFamily="34" charset="0"/>
              <a:buChar char="•"/>
            </a:pPr>
            <a:r>
              <a:rPr lang="en-US" sz="2200" b="0" dirty="0">
                <a:sym typeface="Oswald"/>
              </a:rPr>
              <a:t>Less P in areas around the shoreline with larger particle size (sand and gravel) </a:t>
            </a:r>
          </a:p>
          <a:p>
            <a:pPr marL="342900" indent="-342900">
              <a:lnSpc>
                <a:spcPct val="130000"/>
              </a:lnSpc>
              <a:buFont typeface="Arial" panose="020B0604020202020204" pitchFamily="34" charset="0"/>
              <a:buChar char="•"/>
            </a:pPr>
            <a:r>
              <a:rPr lang="en-US" sz="2200" b="0" dirty="0">
                <a:sym typeface="Oswald"/>
              </a:rPr>
              <a:t>Findings generally align with assumptions in Reservoir Model</a:t>
            </a:r>
            <a:endParaRPr sz="2200" b="0" dirty="0">
              <a:sym typeface="Oswald"/>
            </a:endParaRPr>
          </a:p>
        </p:txBody>
      </p:sp>
      <p:pic>
        <p:nvPicPr>
          <p:cNvPr id="2" name="Google Shape;328;p32">
            <a:extLst>
              <a:ext uri="{FF2B5EF4-FFF2-40B4-BE49-F238E27FC236}">
                <a16:creationId xmlns:a16="http://schemas.microsoft.com/office/drawing/2014/main" id="{1AE5E3C9-CB33-8F6D-A002-377A583C704B}"/>
              </a:ext>
            </a:extLst>
          </p:cNvPr>
          <p:cNvPicPr preferRelativeResize="0"/>
          <p:nvPr/>
        </p:nvPicPr>
        <p:blipFill rotWithShape="1">
          <a:blip r:embed="rId3">
            <a:alphaModFix/>
          </a:blip>
          <a:srcRect b="1419"/>
          <a:stretch/>
        </p:blipFill>
        <p:spPr>
          <a:xfrm>
            <a:off x="4278729" y="1161681"/>
            <a:ext cx="4700645" cy="37011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9"/>
          <p:cNvSpPr txBox="1">
            <a:spLocks noGrp="1"/>
          </p:cNvSpPr>
          <p:nvPr>
            <p:ph type="title"/>
          </p:nvPr>
        </p:nvSpPr>
        <p:spPr>
          <a:xfrm>
            <a:off x="404803" y="252882"/>
            <a:ext cx="8037600" cy="1021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 sz="3160" b="0" dirty="0">
                <a:latin typeface="Oswald"/>
                <a:ea typeface="Oswald"/>
                <a:cs typeface="Oswald"/>
                <a:sym typeface="Oswald"/>
              </a:rPr>
              <a:t>Planning - Other Studies &amp; Projects</a:t>
            </a:r>
            <a:endParaRPr sz="3160" b="0" dirty="0">
              <a:latin typeface="Oswald"/>
              <a:ea typeface="Oswald"/>
              <a:cs typeface="Oswald"/>
              <a:sym typeface="Oswald"/>
            </a:endParaRPr>
          </a:p>
        </p:txBody>
      </p:sp>
      <p:sp>
        <p:nvSpPr>
          <p:cNvPr id="287" name="Google Shape;287;p29"/>
          <p:cNvSpPr txBox="1">
            <a:spLocks noGrp="1"/>
          </p:cNvSpPr>
          <p:nvPr>
            <p:ph type="body" idx="1"/>
          </p:nvPr>
        </p:nvSpPr>
        <p:spPr>
          <a:xfrm>
            <a:off x="157589" y="1162356"/>
            <a:ext cx="4709686" cy="3906219"/>
          </a:xfrm>
          <a:prstGeom prst="rect">
            <a:avLst/>
          </a:prstGeom>
        </p:spPr>
        <p:txBody>
          <a:bodyPr spcFirstLastPara="1" wrap="square" lIns="91425" tIns="45700" rIns="91425" bIns="45700" anchor="t" anchorCtr="0">
            <a:noAutofit/>
          </a:bodyPr>
          <a:lstStyle/>
          <a:p>
            <a:pPr marL="457200" lvl="0" indent="-368300" algn="l" rtl="0">
              <a:lnSpc>
                <a:spcPct val="105000"/>
              </a:lnSpc>
              <a:spcBef>
                <a:spcPts val="0"/>
              </a:spcBef>
              <a:spcAft>
                <a:spcPts val="0"/>
              </a:spcAft>
              <a:buSzPts val="2200"/>
              <a:buFont typeface="Oswald"/>
              <a:buChar char="●"/>
            </a:pPr>
            <a:r>
              <a:rPr lang="en" sz="2200" b="0" dirty="0">
                <a:latin typeface="Oswald"/>
                <a:ea typeface="Oswald"/>
                <a:cs typeface="Oswald"/>
                <a:sym typeface="Oswald"/>
              </a:rPr>
              <a:t>Modeling</a:t>
            </a:r>
            <a:endParaRPr sz="2200" b="0" dirty="0">
              <a:latin typeface="Oswald"/>
              <a:ea typeface="Oswald"/>
              <a:cs typeface="Oswald"/>
              <a:sym typeface="Oswald"/>
            </a:endParaRPr>
          </a:p>
          <a:p>
            <a:pPr marL="457200" lvl="0" indent="-368300" algn="l" rtl="0">
              <a:lnSpc>
                <a:spcPct val="105000"/>
              </a:lnSpc>
              <a:spcBef>
                <a:spcPts val="400"/>
              </a:spcBef>
              <a:spcAft>
                <a:spcPts val="0"/>
              </a:spcAft>
              <a:buSzPts val="2200"/>
              <a:buFont typeface="Oswald"/>
              <a:buChar char="●"/>
            </a:pPr>
            <a:r>
              <a:rPr lang="en" sz="2200" b="0" dirty="0">
                <a:latin typeface="Oswald"/>
                <a:ea typeface="Oswald"/>
                <a:cs typeface="Oswald"/>
                <a:sym typeface="Oswald"/>
              </a:rPr>
              <a:t>BMP/SCM Effectiveness Study</a:t>
            </a:r>
            <a:endParaRPr sz="2200" b="0" dirty="0">
              <a:latin typeface="Oswald"/>
              <a:ea typeface="Oswald"/>
              <a:cs typeface="Oswald"/>
              <a:sym typeface="Oswald"/>
            </a:endParaRPr>
          </a:p>
          <a:p>
            <a:pPr marL="457200" lvl="0" indent="-368300" algn="l" rtl="0">
              <a:lnSpc>
                <a:spcPct val="105000"/>
              </a:lnSpc>
              <a:spcBef>
                <a:spcPts val="400"/>
              </a:spcBef>
              <a:spcAft>
                <a:spcPts val="0"/>
              </a:spcAft>
              <a:buSzPts val="2200"/>
              <a:buFont typeface="Oswald"/>
              <a:buChar char="●"/>
            </a:pPr>
            <a:r>
              <a:rPr lang="en" sz="2200" b="0" dirty="0">
                <a:latin typeface="Oswald"/>
                <a:ea typeface="Oswald"/>
                <a:cs typeface="Oswald"/>
                <a:sym typeface="Oswald"/>
              </a:rPr>
              <a:t>Runoff Reduction Study w/SEMSWA &amp; MHFD</a:t>
            </a:r>
            <a:endParaRPr sz="2200" b="0" dirty="0">
              <a:latin typeface="Oswald"/>
              <a:ea typeface="Oswald"/>
              <a:cs typeface="Oswald"/>
              <a:sym typeface="Oswald"/>
            </a:endParaRPr>
          </a:p>
          <a:p>
            <a:pPr marL="457200" lvl="0" indent="-368300" algn="l" rtl="0">
              <a:lnSpc>
                <a:spcPct val="105000"/>
              </a:lnSpc>
              <a:spcBef>
                <a:spcPts val="400"/>
              </a:spcBef>
              <a:spcAft>
                <a:spcPts val="0"/>
              </a:spcAft>
              <a:buSzPts val="2200"/>
              <a:buFont typeface="Oswald"/>
              <a:buChar char="●"/>
            </a:pPr>
            <a:r>
              <a:rPr lang="en" sz="2200" b="0" dirty="0">
                <a:latin typeface="Oswald"/>
                <a:ea typeface="Oswald"/>
                <a:cs typeface="Oswald"/>
                <a:sym typeface="Oswald"/>
              </a:rPr>
              <a:t>Stream Reclamation Projects </a:t>
            </a:r>
          </a:p>
          <a:p>
            <a:pPr marL="457200" lvl="0" indent="-368300" algn="l" rtl="0">
              <a:lnSpc>
                <a:spcPct val="105000"/>
              </a:lnSpc>
              <a:spcBef>
                <a:spcPts val="400"/>
              </a:spcBef>
              <a:spcAft>
                <a:spcPts val="0"/>
              </a:spcAft>
              <a:buSzPts val="2200"/>
              <a:buFont typeface="Oswald"/>
              <a:buChar char="●"/>
            </a:pPr>
            <a:r>
              <a:rPr lang="en" sz="2200" b="0" dirty="0">
                <a:latin typeface="Oswald"/>
                <a:ea typeface="Oswald"/>
                <a:cs typeface="Oswald"/>
                <a:sym typeface="Oswald"/>
              </a:rPr>
              <a:t>Partnering on Master Planning &amp; MHFD Projects</a:t>
            </a:r>
            <a:endParaRPr sz="2200" b="0" dirty="0">
              <a:latin typeface="Oswald"/>
              <a:ea typeface="Oswald"/>
              <a:cs typeface="Oswald"/>
              <a:sym typeface="Oswald"/>
            </a:endParaRPr>
          </a:p>
        </p:txBody>
      </p:sp>
      <p:pic>
        <p:nvPicPr>
          <p:cNvPr id="2" name="Google Shape;288;p29">
            <a:extLst>
              <a:ext uri="{FF2B5EF4-FFF2-40B4-BE49-F238E27FC236}">
                <a16:creationId xmlns:a16="http://schemas.microsoft.com/office/drawing/2014/main" id="{65C6AA99-2A33-9EC4-156A-5F9518CD8F7F}"/>
              </a:ext>
            </a:extLst>
          </p:cNvPr>
          <p:cNvPicPr preferRelativeResize="0"/>
          <p:nvPr/>
        </p:nvPicPr>
        <p:blipFill rotWithShape="1">
          <a:blip r:embed="rId3">
            <a:alphaModFix/>
          </a:blip>
          <a:srcRect l="11473" t="5051"/>
          <a:stretch/>
        </p:blipFill>
        <p:spPr>
          <a:xfrm>
            <a:off x="5825893" y="3093393"/>
            <a:ext cx="2964075" cy="1797225"/>
          </a:xfrm>
          <a:prstGeom prst="rect">
            <a:avLst/>
          </a:prstGeom>
          <a:noFill/>
          <a:ln>
            <a:noFill/>
          </a:ln>
        </p:spPr>
      </p:pic>
      <p:pic>
        <p:nvPicPr>
          <p:cNvPr id="3" name="Google Shape;289;p29" descr="A tree in a field&#10;&#10;Description automatically generated with low confidence">
            <a:extLst>
              <a:ext uri="{FF2B5EF4-FFF2-40B4-BE49-F238E27FC236}">
                <a16:creationId xmlns:a16="http://schemas.microsoft.com/office/drawing/2014/main" id="{ABEFAEB3-CE3A-5ABB-C107-AD00ED0DBE1D}"/>
              </a:ext>
            </a:extLst>
          </p:cNvPr>
          <p:cNvPicPr preferRelativeResize="0"/>
          <p:nvPr/>
        </p:nvPicPr>
        <p:blipFill rotWithShape="1">
          <a:blip r:embed="rId4">
            <a:alphaModFix/>
          </a:blip>
          <a:srcRect l="24528"/>
          <a:stretch/>
        </p:blipFill>
        <p:spPr>
          <a:xfrm>
            <a:off x="5800405" y="1162356"/>
            <a:ext cx="3015051" cy="17972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2A8589-BFAF-628F-DA4F-6B5A45EF11C0}"/>
              </a:ext>
            </a:extLst>
          </p:cNvPr>
          <p:cNvSpPr>
            <a:spLocks noGrp="1"/>
          </p:cNvSpPr>
          <p:nvPr>
            <p:ph type="title"/>
          </p:nvPr>
        </p:nvSpPr>
        <p:spPr>
          <a:xfrm>
            <a:off x="266374" y="136299"/>
            <a:ext cx="8037600" cy="1021500"/>
          </a:xfrm>
        </p:spPr>
        <p:txBody>
          <a:bodyPr>
            <a:normAutofit/>
          </a:bodyPr>
          <a:lstStyle/>
          <a:p>
            <a:r>
              <a:rPr lang="en-US" sz="3450" b="0" dirty="0">
                <a:latin typeface="Oswald"/>
                <a:sym typeface="Arial"/>
              </a:rPr>
              <a:t>HSPF Watershed Model:</a:t>
            </a:r>
            <a:br>
              <a:rPr lang="en-US" sz="3450" b="0" dirty="0">
                <a:latin typeface="Oswald"/>
                <a:sym typeface="Arial"/>
              </a:rPr>
            </a:br>
            <a:r>
              <a:rPr lang="en-US" sz="3450" b="0" dirty="0">
                <a:latin typeface="Oswald"/>
                <a:sym typeface="Arial"/>
              </a:rPr>
              <a:t>Baseline and 2030 Scenarios</a:t>
            </a:r>
          </a:p>
        </p:txBody>
      </p:sp>
      <p:pic>
        <p:nvPicPr>
          <p:cNvPr id="4" name="Picture 3">
            <a:extLst>
              <a:ext uri="{FF2B5EF4-FFF2-40B4-BE49-F238E27FC236}">
                <a16:creationId xmlns:a16="http://schemas.microsoft.com/office/drawing/2014/main" id="{46D3946F-AE21-F781-7ED7-4E7F1EE0AAEA}"/>
              </a:ext>
            </a:extLst>
          </p:cNvPr>
          <p:cNvPicPr>
            <a:picLocks noChangeAspect="1"/>
          </p:cNvPicPr>
          <p:nvPr/>
        </p:nvPicPr>
        <p:blipFill>
          <a:blip r:embed="rId2"/>
          <a:stretch>
            <a:fillRect/>
          </a:stretch>
        </p:blipFill>
        <p:spPr>
          <a:xfrm>
            <a:off x="8303974" y="3857128"/>
            <a:ext cx="630018" cy="1201882"/>
          </a:xfrm>
          <a:prstGeom prst="rect">
            <a:avLst/>
          </a:prstGeom>
        </p:spPr>
      </p:pic>
      <p:graphicFrame>
        <p:nvGraphicFramePr>
          <p:cNvPr id="5" name="Chart 4">
            <a:extLst>
              <a:ext uri="{FF2B5EF4-FFF2-40B4-BE49-F238E27FC236}">
                <a16:creationId xmlns:a16="http://schemas.microsoft.com/office/drawing/2014/main" id="{3D185F71-3359-5F78-4186-B188EAE4842E}"/>
              </a:ext>
            </a:extLst>
          </p:cNvPr>
          <p:cNvGraphicFramePr/>
          <p:nvPr>
            <p:extLst>
              <p:ext uri="{D42A27DB-BD31-4B8C-83A1-F6EECF244321}">
                <p14:modId xmlns:p14="http://schemas.microsoft.com/office/powerpoint/2010/main" val="1584093767"/>
              </p:ext>
            </p:extLst>
          </p:nvPr>
        </p:nvGraphicFramePr>
        <p:xfrm>
          <a:off x="110212" y="1374075"/>
          <a:ext cx="5075109" cy="3324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EC15FEA1-8CB0-8B8C-981C-1F8BEB174E40}"/>
              </a:ext>
            </a:extLst>
          </p:cNvPr>
          <p:cNvGraphicFramePr/>
          <p:nvPr>
            <p:extLst>
              <p:ext uri="{D42A27DB-BD31-4B8C-83A1-F6EECF244321}">
                <p14:modId xmlns:p14="http://schemas.microsoft.com/office/powerpoint/2010/main" val="787862298"/>
              </p:ext>
            </p:extLst>
          </p:nvPr>
        </p:nvGraphicFramePr>
        <p:xfrm>
          <a:off x="4344829" y="1296864"/>
          <a:ext cx="4688959" cy="3324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02411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6435EC-F5A6-7820-35A9-C5C7167265FB}"/>
              </a:ext>
            </a:extLst>
          </p:cNvPr>
          <p:cNvSpPr>
            <a:spLocks noGrp="1"/>
          </p:cNvSpPr>
          <p:nvPr>
            <p:ph type="body" idx="1"/>
          </p:nvPr>
        </p:nvSpPr>
        <p:spPr>
          <a:xfrm>
            <a:off x="113973" y="1321593"/>
            <a:ext cx="4157662" cy="3657600"/>
          </a:xfrm>
        </p:spPr>
        <p:txBody>
          <a:bodyPr anchor="t">
            <a:normAutofit fontScale="92500" lnSpcReduction="10000"/>
          </a:bodyPr>
          <a:lstStyle/>
          <a:p>
            <a:pPr marL="228600" indent="0"/>
            <a:r>
              <a:rPr lang="en-US" sz="2200" b="0" dirty="0">
                <a:latin typeface="Oswald"/>
              </a:rPr>
              <a:t>Key drivers of observed chlorophyll a and cyanobacteria response in reservoir (2000-2017):</a:t>
            </a:r>
          </a:p>
          <a:p>
            <a:pPr marL="571500" indent="-342900">
              <a:buFont typeface="Arial" panose="020B0604020202020204" pitchFamily="34" charset="0"/>
              <a:buChar char="•"/>
            </a:pPr>
            <a:r>
              <a:rPr lang="en-US" sz="2200" b="0" dirty="0">
                <a:latin typeface="Oswald"/>
              </a:rPr>
              <a:t>Relatively shallow depths and resulting polymictic conditions</a:t>
            </a:r>
          </a:p>
          <a:p>
            <a:pPr marL="571500" indent="-342900">
              <a:buFont typeface="Arial" panose="020B0604020202020204" pitchFamily="34" charset="0"/>
              <a:buChar char="•"/>
            </a:pPr>
            <a:r>
              <a:rPr lang="en-US" sz="2200" b="0" dirty="0">
                <a:latin typeface="Oswald"/>
              </a:rPr>
              <a:t>High levels of internal and external phosphorus loading</a:t>
            </a:r>
          </a:p>
          <a:p>
            <a:pPr marL="571500" indent="-342900">
              <a:buFont typeface="Arial" panose="020B0604020202020204" pitchFamily="34" charset="0"/>
              <a:buChar char="•"/>
            </a:pPr>
            <a:r>
              <a:rPr lang="en-US" sz="2200" b="0" dirty="0">
                <a:latin typeface="Oswald"/>
              </a:rPr>
              <a:t>N limitation creating favorable conditions for N-fixing cyanobacteria</a:t>
            </a:r>
          </a:p>
          <a:p>
            <a:pPr marL="571500" indent="-342900">
              <a:buFont typeface="Arial" panose="020B0604020202020204" pitchFamily="34" charset="0"/>
              <a:buChar char="•"/>
            </a:pPr>
            <a:r>
              <a:rPr lang="en-US" sz="2200" b="0" dirty="0">
                <a:latin typeface="Oswald"/>
              </a:rPr>
              <a:t>RDS provides some benefit in May-early June, but not summer months</a:t>
            </a:r>
          </a:p>
        </p:txBody>
      </p:sp>
      <p:sp>
        <p:nvSpPr>
          <p:cNvPr id="3" name="Title 2">
            <a:extLst>
              <a:ext uri="{FF2B5EF4-FFF2-40B4-BE49-F238E27FC236}">
                <a16:creationId xmlns:a16="http://schemas.microsoft.com/office/drawing/2014/main" id="{749FE2FA-5D7C-F85B-851B-2EF72EC54BDC}"/>
              </a:ext>
            </a:extLst>
          </p:cNvPr>
          <p:cNvSpPr>
            <a:spLocks noGrp="1"/>
          </p:cNvSpPr>
          <p:nvPr>
            <p:ph type="title"/>
          </p:nvPr>
        </p:nvSpPr>
        <p:spPr>
          <a:xfrm>
            <a:off x="113973" y="327878"/>
            <a:ext cx="8037600" cy="778601"/>
          </a:xfrm>
        </p:spPr>
        <p:txBody>
          <a:bodyPr/>
          <a:lstStyle/>
          <a:p>
            <a:r>
              <a:rPr lang="en-US" sz="3450" b="0" dirty="0">
                <a:latin typeface="Oswald"/>
              </a:rPr>
              <a:t>CE-QUAL-W2 Reservoir Model  (Hydros 2019)</a:t>
            </a:r>
          </a:p>
        </p:txBody>
      </p:sp>
      <p:pic>
        <p:nvPicPr>
          <p:cNvPr id="6" name="Picture 5">
            <a:extLst>
              <a:ext uri="{FF2B5EF4-FFF2-40B4-BE49-F238E27FC236}">
                <a16:creationId xmlns:a16="http://schemas.microsoft.com/office/drawing/2014/main" id="{C70DEB41-83A6-9085-849E-5B459F27C8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6262" y="1528762"/>
            <a:ext cx="4807744" cy="2442505"/>
          </a:xfrm>
          <a:prstGeom prst="rect">
            <a:avLst/>
          </a:prstGeom>
        </p:spPr>
      </p:pic>
      <p:pic>
        <p:nvPicPr>
          <p:cNvPr id="1026" name="Picture 2" descr="Hydros Consulting Inc logo">
            <a:extLst>
              <a:ext uri="{FF2B5EF4-FFF2-40B4-BE49-F238E27FC236}">
                <a16:creationId xmlns:a16="http://schemas.microsoft.com/office/drawing/2014/main" id="{CC044066-6F72-A083-1B9F-027EF86CC3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08119" y="4035563"/>
            <a:ext cx="1052510" cy="105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206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18"/>
          <p:cNvSpPr txBox="1">
            <a:spLocks noGrp="1"/>
          </p:cNvSpPr>
          <p:nvPr>
            <p:ph type="title"/>
          </p:nvPr>
        </p:nvSpPr>
        <p:spPr>
          <a:xfrm>
            <a:off x="147349" y="87004"/>
            <a:ext cx="8001000" cy="552825"/>
          </a:xfrm>
          <a:prstGeom prst="rect">
            <a:avLst/>
          </a:prstGeom>
          <a:noFill/>
          <a:ln>
            <a:noFill/>
          </a:ln>
        </p:spPr>
        <p:txBody>
          <a:bodyPr spcFirstLastPara="1" wrap="square" lIns="68569" tIns="34275" rIns="68569" bIns="34275" anchor="t" anchorCtr="0">
            <a:normAutofit fontScale="90000"/>
          </a:bodyPr>
          <a:lstStyle/>
          <a:p>
            <a:pPr>
              <a:buSzPts val="3600"/>
            </a:pPr>
            <a:r>
              <a:rPr lang="en-US" b="0" dirty="0">
                <a:latin typeface="Oswald"/>
                <a:ea typeface="Oswald"/>
                <a:cs typeface="Oswald"/>
                <a:sym typeface="Oswald"/>
              </a:rPr>
              <a:t>Cherry Creek Basin Water Quality Authority Activities and Water Quality Partners</a:t>
            </a:r>
            <a:endParaRPr b="0" dirty="0">
              <a:latin typeface="Oswald"/>
              <a:ea typeface="Oswald"/>
              <a:cs typeface="Oswald"/>
              <a:sym typeface="Oswald"/>
            </a:endParaRPr>
          </a:p>
        </p:txBody>
      </p:sp>
      <p:pic>
        <p:nvPicPr>
          <p:cNvPr id="2" name="Google Shape;123;p16">
            <a:extLst>
              <a:ext uri="{FF2B5EF4-FFF2-40B4-BE49-F238E27FC236}">
                <a16:creationId xmlns:a16="http://schemas.microsoft.com/office/drawing/2014/main" id="{4D4E179E-C397-EB0C-3137-BA42B28AE26A}"/>
              </a:ext>
            </a:extLst>
          </p:cNvPr>
          <p:cNvPicPr preferRelativeResize="0"/>
          <p:nvPr/>
        </p:nvPicPr>
        <p:blipFill rotWithShape="1">
          <a:blip r:embed="rId3">
            <a:alphaModFix/>
          </a:blip>
          <a:srcRect b="5374"/>
          <a:stretch/>
        </p:blipFill>
        <p:spPr>
          <a:xfrm>
            <a:off x="219803" y="1870364"/>
            <a:ext cx="4643142" cy="2078181"/>
          </a:xfrm>
          <a:prstGeom prst="rect">
            <a:avLst/>
          </a:prstGeom>
          <a:noFill/>
          <a:ln>
            <a:noFill/>
          </a:ln>
        </p:spPr>
      </p:pic>
      <p:pic>
        <p:nvPicPr>
          <p:cNvPr id="3" name="Google Shape;179;p18">
            <a:extLst>
              <a:ext uri="{FF2B5EF4-FFF2-40B4-BE49-F238E27FC236}">
                <a16:creationId xmlns:a16="http://schemas.microsoft.com/office/drawing/2014/main" id="{40B69405-FA1F-198E-78EF-25DA5129621A}"/>
              </a:ext>
            </a:extLst>
          </p:cNvPr>
          <p:cNvPicPr preferRelativeResize="0"/>
          <p:nvPr/>
        </p:nvPicPr>
        <p:blipFill>
          <a:blip r:embed="rId4">
            <a:alphaModFix/>
          </a:blip>
          <a:stretch>
            <a:fillRect/>
          </a:stretch>
        </p:blipFill>
        <p:spPr>
          <a:xfrm>
            <a:off x="4926842" y="1122218"/>
            <a:ext cx="4217158" cy="3934278"/>
          </a:xfrm>
          <a:prstGeom prst="rect">
            <a:avLst/>
          </a:prstGeom>
          <a:noFill/>
          <a:ln>
            <a:noFill/>
          </a:ln>
        </p:spPr>
      </p:pic>
    </p:spTree>
    <p:extLst>
      <p:ext uri="{BB962C8B-B14F-4D97-AF65-F5344CB8AC3E}">
        <p14:creationId xmlns:p14="http://schemas.microsoft.com/office/powerpoint/2010/main" val="815090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B2FEEA-6B05-FC43-5223-65C25069BF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92584" y="2869511"/>
            <a:ext cx="2898322" cy="2186903"/>
          </a:xfrm>
          <a:prstGeom prst="rect">
            <a:avLst/>
          </a:prstGeom>
        </p:spPr>
      </p:pic>
      <p:sp>
        <p:nvSpPr>
          <p:cNvPr id="3" name="Content Placeholder 2">
            <a:extLst>
              <a:ext uri="{FF2B5EF4-FFF2-40B4-BE49-F238E27FC236}">
                <a16:creationId xmlns:a16="http://schemas.microsoft.com/office/drawing/2014/main" id="{170EC936-3078-8F83-B1A2-EF71B178DE3A}"/>
              </a:ext>
            </a:extLst>
          </p:cNvPr>
          <p:cNvSpPr>
            <a:spLocks noGrp="1"/>
          </p:cNvSpPr>
          <p:nvPr>
            <p:ph type="body" idx="1"/>
          </p:nvPr>
        </p:nvSpPr>
        <p:spPr>
          <a:xfrm>
            <a:off x="268013" y="1147085"/>
            <a:ext cx="5365750" cy="3909329"/>
          </a:xfrm>
        </p:spPr>
        <p:txBody>
          <a:bodyPr>
            <a:normAutofit/>
          </a:bodyPr>
          <a:lstStyle/>
          <a:p>
            <a:pPr marL="0" indent="0">
              <a:buNone/>
            </a:pPr>
            <a:r>
              <a:rPr lang="en-US" dirty="0">
                <a:solidFill>
                  <a:schemeClr val="accent5"/>
                </a:solidFill>
              </a:rPr>
              <a:t>Phase 1. Information Gathering and Initial Synthesis </a:t>
            </a:r>
          </a:p>
          <a:p>
            <a:pPr marL="571500" indent="-342900">
              <a:buFont typeface="Arial" panose="020B0604020202020204" pitchFamily="34" charset="0"/>
              <a:buChar char="•"/>
            </a:pPr>
            <a:r>
              <a:rPr lang="en-US" dirty="0"/>
              <a:t>Data analysis and synthesis</a:t>
            </a:r>
          </a:p>
          <a:p>
            <a:pPr marL="571500" indent="-342900">
              <a:buFont typeface="Arial" panose="020B0604020202020204" pitchFamily="34" charset="0"/>
              <a:buChar char="•"/>
            </a:pPr>
            <a:r>
              <a:rPr lang="en-US" dirty="0"/>
              <a:t>Identify opportunities to improve Authority’s stormwater treatment “toolbox”</a:t>
            </a:r>
          </a:p>
          <a:p>
            <a:pPr marL="571500" indent="-342900">
              <a:buFont typeface="Arial" panose="020B0604020202020204" pitchFamily="34" charset="0"/>
              <a:buChar char="•"/>
            </a:pPr>
            <a:r>
              <a:rPr lang="en-US" dirty="0"/>
              <a:t>Relate findings to MS4 Permit requirements</a:t>
            </a:r>
          </a:p>
          <a:p>
            <a:pPr marL="571500" indent="-342900">
              <a:buFont typeface="Arial" panose="020B0604020202020204" pitchFamily="34" charset="0"/>
              <a:buChar char="•"/>
            </a:pPr>
            <a:r>
              <a:rPr lang="en-US" dirty="0"/>
              <a:t>Initial synthesis memorandum</a:t>
            </a:r>
          </a:p>
          <a:p>
            <a:pPr marL="0" indent="0"/>
            <a:r>
              <a:rPr lang="en-US" dirty="0">
                <a:solidFill>
                  <a:schemeClr val="accent5"/>
                </a:solidFill>
              </a:rPr>
              <a:t>Phase 2. Planning and Authority Engagement</a:t>
            </a:r>
          </a:p>
          <a:p>
            <a:pPr marL="571500" indent="-342900">
              <a:buFont typeface="Arial" panose="020B0604020202020204" pitchFamily="34" charset="0"/>
              <a:buChar char="•"/>
            </a:pPr>
            <a:r>
              <a:rPr lang="en-US" dirty="0"/>
              <a:t>Workshop</a:t>
            </a:r>
          </a:p>
          <a:p>
            <a:pPr marL="571500" indent="-342900">
              <a:buFont typeface="Arial" panose="020B0604020202020204" pitchFamily="34" charset="0"/>
              <a:buChar char="•"/>
            </a:pPr>
            <a:r>
              <a:rPr lang="en-US" dirty="0"/>
              <a:t>Data gaps and opportunities</a:t>
            </a:r>
          </a:p>
          <a:p>
            <a:pPr marL="571500" indent="-342900">
              <a:buFont typeface="Arial" panose="020B0604020202020204" pitchFamily="34" charset="0"/>
              <a:buChar char="•"/>
            </a:pPr>
            <a:r>
              <a:rPr lang="en-US" dirty="0"/>
              <a:t>Final technical memorandum</a:t>
            </a:r>
          </a:p>
          <a:p>
            <a:pPr marL="0" indent="0">
              <a:buNone/>
            </a:pPr>
            <a:endParaRPr lang="en-US" dirty="0"/>
          </a:p>
        </p:txBody>
      </p:sp>
      <p:sp>
        <p:nvSpPr>
          <p:cNvPr id="2" name="Title 1">
            <a:extLst>
              <a:ext uri="{FF2B5EF4-FFF2-40B4-BE49-F238E27FC236}">
                <a16:creationId xmlns:a16="http://schemas.microsoft.com/office/drawing/2014/main" id="{8363B588-D484-EABD-638F-FA2B0B0C7257}"/>
              </a:ext>
            </a:extLst>
          </p:cNvPr>
          <p:cNvSpPr>
            <a:spLocks noGrp="1"/>
          </p:cNvSpPr>
          <p:nvPr>
            <p:ph type="title"/>
          </p:nvPr>
        </p:nvSpPr>
        <p:spPr>
          <a:xfrm>
            <a:off x="373053" y="87086"/>
            <a:ext cx="8037600" cy="1021500"/>
          </a:xfrm>
        </p:spPr>
        <p:txBody>
          <a:bodyPr>
            <a:normAutofit/>
          </a:bodyPr>
          <a:lstStyle/>
          <a:p>
            <a:r>
              <a:rPr lang="en-US" sz="3200" b="0" dirty="0">
                <a:latin typeface="Oswald" panose="00000500000000000000" pitchFamily="2" charset="0"/>
              </a:rPr>
              <a:t>2022-2023 CCBWQA-Sponsored </a:t>
            </a:r>
            <a:br>
              <a:rPr lang="en-US" sz="3200" b="0" dirty="0">
                <a:latin typeface="Oswald" panose="00000500000000000000" pitchFamily="2" charset="0"/>
              </a:rPr>
            </a:br>
            <a:r>
              <a:rPr lang="en-US" sz="3200" b="0" dirty="0">
                <a:latin typeface="Oswald" panose="00000500000000000000" pitchFamily="2" charset="0"/>
              </a:rPr>
              <a:t>SCM/BMP Effectiveness Study</a:t>
            </a:r>
          </a:p>
        </p:txBody>
      </p:sp>
      <p:sp>
        <p:nvSpPr>
          <p:cNvPr id="6" name="TextBox 5">
            <a:extLst>
              <a:ext uri="{FF2B5EF4-FFF2-40B4-BE49-F238E27FC236}">
                <a16:creationId xmlns:a16="http://schemas.microsoft.com/office/drawing/2014/main" id="{A4B45CD4-F2CF-D385-F893-F143AD1A1319}"/>
              </a:ext>
            </a:extLst>
          </p:cNvPr>
          <p:cNvSpPr txBox="1"/>
          <p:nvPr/>
        </p:nvSpPr>
        <p:spPr>
          <a:xfrm>
            <a:off x="6074229" y="2869512"/>
            <a:ext cx="1138453" cy="577081"/>
          </a:xfrm>
          <a:prstGeom prst="rect">
            <a:avLst/>
          </a:prstGeom>
          <a:noFill/>
        </p:spPr>
        <p:txBody>
          <a:bodyPr wrap="none" rtlCol="0">
            <a:spAutoFit/>
          </a:bodyPr>
          <a:lstStyle/>
          <a:p>
            <a:r>
              <a:rPr lang="en-US" sz="1050" dirty="0">
                <a:solidFill>
                  <a:schemeClr val="bg1"/>
                </a:solidFill>
              </a:rPr>
              <a:t>Cherry Creek</a:t>
            </a:r>
          </a:p>
          <a:p>
            <a:r>
              <a:rPr lang="en-US" sz="1050" dirty="0">
                <a:solidFill>
                  <a:schemeClr val="bg1"/>
                </a:solidFill>
              </a:rPr>
              <a:t>Data Portal</a:t>
            </a:r>
          </a:p>
          <a:p>
            <a:r>
              <a:rPr lang="en-US" sz="1050" dirty="0"/>
              <a:t>ccbwqportal.org</a:t>
            </a:r>
          </a:p>
        </p:txBody>
      </p:sp>
      <p:pic>
        <p:nvPicPr>
          <p:cNvPr id="7" name="Picture 6">
            <a:extLst>
              <a:ext uri="{FF2B5EF4-FFF2-40B4-BE49-F238E27FC236}">
                <a16:creationId xmlns:a16="http://schemas.microsoft.com/office/drawing/2014/main" id="{7D0EF2BC-E83B-934F-B60E-A90A20EF24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1873" y="1043734"/>
            <a:ext cx="2959744" cy="1634057"/>
          </a:xfrm>
          <a:prstGeom prst="rect">
            <a:avLst/>
          </a:prstGeom>
        </p:spPr>
      </p:pic>
      <p:sp>
        <p:nvSpPr>
          <p:cNvPr id="8" name="TextBox 7">
            <a:extLst>
              <a:ext uri="{FF2B5EF4-FFF2-40B4-BE49-F238E27FC236}">
                <a16:creationId xmlns:a16="http://schemas.microsoft.com/office/drawing/2014/main" id="{48099619-4CD6-832C-D0E5-E1C04E4B57F7}"/>
              </a:ext>
            </a:extLst>
          </p:cNvPr>
          <p:cNvSpPr txBox="1"/>
          <p:nvPr/>
        </p:nvSpPr>
        <p:spPr>
          <a:xfrm>
            <a:off x="6767312" y="1005235"/>
            <a:ext cx="1566454" cy="253916"/>
          </a:xfrm>
          <a:prstGeom prst="rect">
            <a:avLst/>
          </a:prstGeom>
          <a:noFill/>
        </p:spPr>
        <p:txBody>
          <a:bodyPr wrap="none" rtlCol="0">
            <a:spAutoFit/>
          </a:bodyPr>
          <a:lstStyle/>
          <a:p>
            <a:r>
              <a:rPr lang="en-US" sz="1050" dirty="0">
                <a:solidFill>
                  <a:schemeClr val="bg1"/>
                </a:solidFill>
              </a:rPr>
              <a:t>www.bmpdatabase.org</a:t>
            </a:r>
          </a:p>
        </p:txBody>
      </p:sp>
    </p:spTree>
    <p:extLst>
      <p:ext uri="{BB962C8B-B14F-4D97-AF65-F5344CB8AC3E}">
        <p14:creationId xmlns:p14="http://schemas.microsoft.com/office/powerpoint/2010/main" val="4067907979"/>
      </p:ext>
    </p:extLst>
  </p:cSld>
  <p:clrMapOvr>
    <a:overrideClrMapping bg1="lt1" tx1="dk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p:txBody>
          <a:bodyPr>
            <a:normAutofit fontScale="85000" lnSpcReduction="20000"/>
          </a:bodyPr>
          <a:lstStyle/>
          <a:p>
            <a:r>
              <a:rPr lang="en-US" dirty="0"/>
              <a:t>Residential significantly higher than other urban land uses.</a:t>
            </a:r>
          </a:p>
          <a:p>
            <a:r>
              <a:rPr lang="en-US" dirty="0"/>
              <a:t>No significant difference among other urban land uses (COM-HWY-IND).</a:t>
            </a:r>
          </a:p>
          <a:p>
            <a:r>
              <a:rPr lang="en-US" dirty="0"/>
              <a:t>See report for 95% confidence intervals for median values.</a:t>
            </a:r>
          </a:p>
        </p:txBody>
      </p:sp>
      <p:sp>
        <p:nvSpPr>
          <p:cNvPr id="2" name="Title 1"/>
          <p:cNvSpPr>
            <a:spLocks noGrp="1"/>
          </p:cNvSpPr>
          <p:nvPr>
            <p:ph type="title"/>
          </p:nvPr>
        </p:nvSpPr>
        <p:spPr>
          <a:xfrm>
            <a:off x="265101" y="124884"/>
            <a:ext cx="8535997" cy="1021500"/>
          </a:xfrm>
        </p:spPr>
        <p:txBody>
          <a:bodyPr>
            <a:noAutofit/>
          </a:bodyPr>
          <a:lstStyle/>
          <a:p>
            <a:r>
              <a:rPr lang="en-US" sz="3200" b="0" dirty="0">
                <a:latin typeface="Oswald" panose="00000500000000000000" pitchFamily="2" charset="0"/>
              </a:rPr>
              <a:t>Colorado Total Phosphorus (mg/L) in Runoff from Reg. 85 MS4 Data Gap Report</a:t>
            </a:r>
          </a:p>
        </p:txBody>
      </p:sp>
      <p:graphicFrame>
        <p:nvGraphicFramePr>
          <p:cNvPr id="3" name="Table 2"/>
          <p:cNvGraphicFramePr>
            <a:graphicFrameLocks noGrp="1"/>
          </p:cNvGraphicFramePr>
          <p:nvPr>
            <p:extLst>
              <p:ext uri="{D42A27DB-BD31-4B8C-83A1-F6EECF244321}">
                <p14:modId xmlns:p14="http://schemas.microsoft.com/office/powerpoint/2010/main" val="2334815276"/>
              </p:ext>
            </p:extLst>
          </p:nvPr>
        </p:nvGraphicFramePr>
        <p:xfrm>
          <a:off x="340113" y="1146384"/>
          <a:ext cx="8385974" cy="3796034"/>
        </p:xfrm>
        <a:graphic>
          <a:graphicData uri="http://schemas.openxmlformats.org/drawingml/2006/table">
            <a:tbl>
              <a:tblPr>
                <a:tableStyleId>{5C22544A-7EE6-4342-B048-85BDC9FD1C3A}</a:tableStyleId>
              </a:tblPr>
              <a:tblGrid>
                <a:gridCol w="1301704">
                  <a:extLst>
                    <a:ext uri="{9D8B030D-6E8A-4147-A177-3AD203B41FA5}">
                      <a16:colId xmlns:a16="http://schemas.microsoft.com/office/drawing/2014/main" val="20000"/>
                    </a:ext>
                  </a:extLst>
                </a:gridCol>
                <a:gridCol w="627812">
                  <a:extLst>
                    <a:ext uri="{9D8B030D-6E8A-4147-A177-3AD203B41FA5}">
                      <a16:colId xmlns:a16="http://schemas.microsoft.com/office/drawing/2014/main" val="20001"/>
                    </a:ext>
                  </a:extLst>
                </a:gridCol>
                <a:gridCol w="980541">
                  <a:extLst>
                    <a:ext uri="{9D8B030D-6E8A-4147-A177-3AD203B41FA5}">
                      <a16:colId xmlns:a16="http://schemas.microsoft.com/office/drawing/2014/main" val="20002"/>
                    </a:ext>
                  </a:extLst>
                </a:gridCol>
                <a:gridCol w="657110">
                  <a:extLst>
                    <a:ext uri="{9D8B030D-6E8A-4147-A177-3AD203B41FA5}">
                      <a16:colId xmlns:a16="http://schemas.microsoft.com/office/drawing/2014/main" val="20003"/>
                    </a:ext>
                  </a:extLst>
                </a:gridCol>
                <a:gridCol w="1033986">
                  <a:extLst>
                    <a:ext uri="{9D8B030D-6E8A-4147-A177-3AD203B41FA5}">
                      <a16:colId xmlns:a16="http://schemas.microsoft.com/office/drawing/2014/main" val="20004"/>
                    </a:ext>
                  </a:extLst>
                </a:gridCol>
                <a:gridCol w="1187395">
                  <a:extLst>
                    <a:ext uri="{9D8B030D-6E8A-4147-A177-3AD203B41FA5}">
                      <a16:colId xmlns:a16="http://schemas.microsoft.com/office/drawing/2014/main" val="20005"/>
                    </a:ext>
                  </a:extLst>
                </a:gridCol>
                <a:gridCol w="890546">
                  <a:extLst>
                    <a:ext uri="{9D8B030D-6E8A-4147-A177-3AD203B41FA5}">
                      <a16:colId xmlns:a16="http://schemas.microsoft.com/office/drawing/2014/main" val="20006"/>
                    </a:ext>
                  </a:extLst>
                </a:gridCol>
                <a:gridCol w="974672">
                  <a:extLst>
                    <a:ext uri="{9D8B030D-6E8A-4147-A177-3AD203B41FA5}">
                      <a16:colId xmlns:a16="http://schemas.microsoft.com/office/drawing/2014/main" val="20007"/>
                    </a:ext>
                  </a:extLst>
                </a:gridCol>
                <a:gridCol w="732208">
                  <a:extLst>
                    <a:ext uri="{9D8B030D-6E8A-4147-A177-3AD203B41FA5}">
                      <a16:colId xmlns:a16="http://schemas.microsoft.com/office/drawing/2014/main" val="20008"/>
                    </a:ext>
                  </a:extLst>
                </a:gridCol>
              </a:tblGrid>
              <a:tr h="843562">
                <a:tc>
                  <a:txBody>
                    <a:bodyPr/>
                    <a:lstStyle/>
                    <a:p>
                      <a:pPr algn="ctr" fontAlgn="b"/>
                      <a:r>
                        <a:rPr lang="en-US" sz="1800" b="1" u="none" strike="noStrike" dirty="0">
                          <a:effectLst/>
                        </a:rPr>
                        <a:t>Land </a:t>
                      </a:r>
                    </a:p>
                    <a:p>
                      <a:pPr algn="ctr" fontAlgn="b"/>
                      <a:r>
                        <a:rPr lang="en-US" sz="1800" b="1" u="none" strike="noStrike" dirty="0">
                          <a:effectLst/>
                        </a:rPr>
                        <a:t>Use</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800" b="1" u="none" strike="noStrike" dirty="0">
                          <a:effectLst/>
                        </a:rPr>
                        <a:t>#</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fontAlgn="b"/>
                      <a:r>
                        <a:rPr lang="en-US" sz="1800" b="1" u="none" strike="noStrike" dirty="0">
                          <a:effectLst/>
                        </a:rPr>
                        <a:t>Min</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800" b="1" u="none" strike="noStrike" dirty="0">
                          <a:effectLst/>
                        </a:rPr>
                        <a:t>Max</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fontAlgn="b"/>
                      <a:r>
                        <a:rPr lang="en-US" sz="1800" b="1" u="none" strike="noStrike" dirty="0">
                          <a:effectLst/>
                        </a:rPr>
                        <a:t>25th %</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800" b="1" u="none" strike="noStrike" dirty="0">
                          <a:solidFill>
                            <a:srgbClr val="FFFF00"/>
                          </a:solidFill>
                          <a:effectLst/>
                        </a:rPr>
                        <a:t>Median</a:t>
                      </a:r>
                      <a:endParaRPr lang="en-US" sz="1800" b="1" i="0" u="none" strike="noStrike" dirty="0">
                        <a:solidFill>
                          <a:srgbClr val="FFFF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fontAlgn="b"/>
                      <a:r>
                        <a:rPr lang="en-US" sz="1800" b="1" u="none" strike="noStrike" dirty="0">
                          <a:effectLst/>
                        </a:rPr>
                        <a:t>75th %</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800" b="1" u="none" strike="noStrike" dirty="0">
                          <a:effectLst/>
                        </a:rPr>
                        <a:t>Mean</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fontAlgn="b"/>
                      <a:r>
                        <a:rPr lang="en-US" sz="1800" b="1" u="none" strike="noStrike" dirty="0">
                          <a:effectLst/>
                        </a:rPr>
                        <a:t>COV</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0"/>
                  </a:ext>
                </a:extLst>
              </a:tr>
              <a:tr h="421782">
                <a:tc>
                  <a:txBody>
                    <a:bodyPr/>
                    <a:lstStyle/>
                    <a:p>
                      <a:pPr algn="ctr" fontAlgn="b"/>
                      <a:r>
                        <a:rPr lang="en-US" sz="1800" b="1" u="none" strike="noStrike" dirty="0">
                          <a:effectLst/>
                        </a:rPr>
                        <a:t>COM</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277</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0.01</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6.30</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0.12</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1" u="none" strike="noStrike" dirty="0">
                          <a:solidFill>
                            <a:srgbClr val="FFFF00"/>
                          </a:solidFill>
                          <a:effectLst/>
                        </a:rPr>
                        <a:t>0.22</a:t>
                      </a:r>
                      <a:endParaRPr lang="en-US" sz="1800" b="1" i="0" u="none" strike="noStrike" dirty="0">
                        <a:solidFill>
                          <a:srgbClr val="FFFF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fontAlgn="b"/>
                      <a:r>
                        <a:rPr lang="en-US" sz="1800" u="none" strike="noStrike" dirty="0">
                          <a:effectLst/>
                        </a:rPr>
                        <a:t>0.41</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0.36</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1.47</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21782">
                <a:tc>
                  <a:txBody>
                    <a:bodyPr/>
                    <a:lstStyle/>
                    <a:p>
                      <a:pPr algn="ctr" fontAlgn="b"/>
                      <a:r>
                        <a:rPr lang="en-US" sz="1800" b="1" u="none" strike="noStrike" dirty="0">
                          <a:effectLst/>
                        </a:rPr>
                        <a:t>HWY</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25</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0.07</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2.60</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0.15</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1" u="none" strike="noStrike" dirty="0">
                          <a:solidFill>
                            <a:srgbClr val="FFFF00"/>
                          </a:solidFill>
                          <a:effectLst/>
                        </a:rPr>
                        <a:t>0.28</a:t>
                      </a:r>
                      <a:endParaRPr lang="en-US" sz="1800" b="1" i="0" u="none" strike="noStrike" dirty="0">
                        <a:solidFill>
                          <a:srgbClr val="FFFF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fontAlgn="b"/>
                      <a:r>
                        <a:rPr lang="en-US" sz="1800" u="none" strike="noStrike" dirty="0">
                          <a:effectLst/>
                        </a:rPr>
                        <a:t>0.42</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0.39</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1.25</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21782">
                <a:tc>
                  <a:txBody>
                    <a:bodyPr/>
                    <a:lstStyle/>
                    <a:p>
                      <a:pPr algn="ctr" fontAlgn="b"/>
                      <a:r>
                        <a:rPr lang="en-US" sz="1800" b="1" u="none" strike="noStrike" dirty="0">
                          <a:effectLst/>
                        </a:rPr>
                        <a:t>IND</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39</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0.05</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1.30</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0.16</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1" u="none" strike="noStrike" dirty="0">
                          <a:solidFill>
                            <a:srgbClr val="FFFF00"/>
                          </a:solidFill>
                          <a:effectLst/>
                        </a:rPr>
                        <a:t>0.25</a:t>
                      </a:r>
                      <a:endParaRPr lang="en-US" sz="1800" b="1" i="0" u="none" strike="noStrike" dirty="0">
                        <a:solidFill>
                          <a:srgbClr val="FFFF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fontAlgn="b"/>
                      <a:r>
                        <a:rPr lang="en-US" sz="1800" u="none" strike="noStrike" dirty="0">
                          <a:effectLst/>
                        </a:rPr>
                        <a:t>0.43</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0.35</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0.81</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21782">
                <a:tc>
                  <a:txBody>
                    <a:bodyPr/>
                    <a:lstStyle/>
                    <a:p>
                      <a:pPr algn="ctr" fontAlgn="b"/>
                      <a:r>
                        <a:rPr lang="en-US" sz="1800" b="1" u="none" strike="noStrike" dirty="0">
                          <a:effectLst/>
                        </a:rPr>
                        <a:t>OPEN</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7</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0.21</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0.66</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0.26</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1" u="none" strike="noStrike" dirty="0">
                          <a:solidFill>
                            <a:srgbClr val="FFFF00"/>
                          </a:solidFill>
                          <a:effectLst/>
                        </a:rPr>
                        <a:t>0.41</a:t>
                      </a:r>
                      <a:endParaRPr lang="en-US" sz="1800" b="1" i="0" u="none" strike="noStrike" dirty="0">
                        <a:solidFill>
                          <a:srgbClr val="FFFF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fontAlgn="b"/>
                      <a:r>
                        <a:rPr lang="en-US" sz="1800" u="none" strike="noStrike" dirty="0">
                          <a:effectLst/>
                        </a:rPr>
                        <a:t>0.54</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0.41</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0.39</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21782">
                <a:tc>
                  <a:txBody>
                    <a:bodyPr/>
                    <a:lstStyle/>
                    <a:p>
                      <a:pPr algn="ctr" fontAlgn="b"/>
                      <a:r>
                        <a:rPr lang="en-US" sz="1800" b="1" u="none" strike="noStrike" dirty="0">
                          <a:effectLst/>
                        </a:rPr>
                        <a:t>RES</a:t>
                      </a:r>
                      <a:endParaRPr lang="en-US" sz="1800" b="1"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254</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0.07</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2.71</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0.29</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1" u="none" strike="noStrike" dirty="0">
                          <a:solidFill>
                            <a:srgbClr val="FFFF00"/>
                          </a:solidFill>
                          <a:effectLst/>
                        </a:rPr>
                        <a:t>0.46</a:t>
                      </a:r>
                      <a:endParaRPr lang="en-US" sz="1800" b="1" i="0" u="none" strike="noStrike" dirty="0">
                        <a:solidFill>
                          <a:srgbClr val="FFFF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fontAlgn="b"/>
                      <a:r>
                        <a:rPr lang="en-US" sz="1800" u="none" strike="noStrike" dirty="0">
                          <a:effectLst/>
                        </a:rPr>
                        <a:t>0.72</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u="none" strike="noStrike" dirty="0">
                          <a:effectLst/>
                        </a:rPr>
                        <a:t>0.56</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u="none" strike="noStrike" dirty="0">
                          <a:effectLst/>
                        </a:rPr>
                        <a:t>0.69</a:t>
                      </a:r>
                      <a:endParaRPr lang="en-US" sz="1800" b="0" i="0" u="none" strike="noStrike" dirty="0">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r h="843562">
                <a:tc>
                  <a:txBody>
                    <a:bodyPr/>
                    <a:lstStyle/>
                    <a:p>
                      <a:pPr algn="ctr" fontAlgn="b"/>
                      <a:r>
                        <a:rPr lang="en-US" sz="1800" b="1" u="none" strike="noStrike" kern="1200" dirty="0">
                          <a:solidFill>
                            <a:schemeClr val="dk1"/>
                          </a:solidFill>
                          <a:effectLst/>
                          <a:latin typeface="+mn-lt"/>
                          <a:ea typeface="+mn-ea"/>
                          <a:cs typeface="+mn-cs"/>
                        </a:rPr>
                        <a:t>COM-HWY-IND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0" u="none" strike="noStrike" kern="1200" dirty="0">
                          <a:solidFill>
                            <a:schemeClr val="dk1"/>
                          </a:solidFill>
                          <a:effectLst/>
                          <a:latin typeface="+mn-lt"/>
                          <a:ea typeface="+mn-ea"/>
                          <a:cs typeface="+mn-cs"/>
                        </a:rPr>
                        <a:t>341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b="0" u="none" strike="noStrike" kern="1200" dirty="0">
                          <a:solidFill>
                            <a:schemeClr val="dk1"/>
                          </a:solidFill>
                          <a:effectLst/>
                          <a:latin typeface="+mn-lt"/>
                          <a:ea typeface="+mn-ea"/>
                          <a:cs typeface="+mn-cs"/>
                        </a:rPr>
                        <a:t>0.01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0" u="none" strike="noStrike" kern="1200" dirty="0">
                          <a:solidFill>
                            <a:schemeClr val="dk1"/>
                          </a:solidFill>
                          <a:effectLst/>
                          <a:latin typeface="+mn-lt"/>
                          <a:ea typeface="+mn-ea"/>
                          <a:cs typeface="+mn-cs"/>
                        </a:rPr>
                        <a:t>6.30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b="0" u="none" strike="noStrike" kern="1200" dirty="0">
                          <a:solidFill>
                            <a:schemeClr val="dk1"/>
                          </a:solidFill>
                          <a:effectLst/>
                          <a:latin typeface="+mn-lt"/>
                          <a:ea typeface="+mn-ea"/>
                          <a:cs typeface="+mn-cs"/>
                        </a:rPr>
                        <a:t>0.12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1" u="none" strike="noStrike" kern="1200" dirty="0">
                          <a:solidFill>
                            <a:srgbClr val="FFFF00"/>
                          </a:solidFill>
                          <a:effectLst/>
                          <a:latin typeface="+mn-lt"/>
                          <a:ea typeface="+mn-ea"/>
                          <a:cs typeface="+mn-cs"/>
                        </a:rPr>
                        <a:t>0.23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fontAlgn="b"/>
                      <a:r>
                        <a:rPr lang="en-US" sz="1800" b="0" u="none" strike="noStrike" kern="1200" dirty="0">
                          <a:solidFill>
                            <a:schemeClr val="dk1"/>
                          </a:solidFill>
                          <a:effectLst/>
                          <a:latin typeface="+mn-lt"/>
                          <a:ea typeface="+mn-ea"/>
                          <a:cs typeface="+mn-cs"/>
                        </a:rPr>
                        <a:t>0.42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a:r>
                        <a:rPr lang="en-US" sz="1800" b="0" u="none" strike="noStrike" kern="1200" dirty="0">
                          <a:solidFill>
                            <a:schemeClr val="dk1"/>
                          </a:solidFill>
                          <a:effectLst/>
                          <a:latin typeface="+mn-lt"/>
                          <a:ea typeface="+mn-ea"/>
                          <a:cs typeface="+mn-cs"/>
                        </a:rPr>
                        <a:t>0.36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fontAlgn="b"/>
                      <a:r>
                        <a:rPr lang="en-US" sz="1800" b="0" u="none" strike="noStrike" kern="1200" dirty="0">
                          <a:solidFill>
                            <a:schemeClr val="dk1"/>
                          </a:solidFill>
                          <a:effectLst/>
                          <a:latin typeface="+mn-lt"/>
                          <a:ea typeface="+mn-ea"/>
                          <a:cs typeface="+mn-cs"/>
                        </a:rPr>
                        <a:t>1.39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7849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0010" y="995060"/>
            <a:ext cx="6556821" cy="409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6535" y="160386"/>
            <a:ext cx="8610927" cy="1021500"/>
          </a:xfrm>
        </p:spPr>
        <p:txBody>
          <a:bodyPr>
            <a:normAutofit/>
          </a:bodyPr>
          <a:lstStyle/>
          <a:p>
            <a:r>
              <a:rPr lang="en-US" sz="3200" b="0" dirty="0">
                <a:latin typeface="Oswald" panose="00000500000000000000" pitchFamily="2" charset="0"/>
              </a:rPr>
              <a:t>Colorado TP Boxplots by Land Use from Reg. 85 MS4 Data Gap Report</a:t>
            </a:r>
          </a:p>
        </p:txBody>
      </p:sp>
      <p:cxnSp>
        <p:nvCxnSpPr>
          <p:cNvPr id="4" name="Straight Connector 3"/>
          <p:cNvCxnSpPr>
            <a:cxnSpLocks/>
          </p:cNvCxnSpPr>
          <p:nvPr/>
        </p:nvCxnSpPr>
        <p:spPr>
          <a:xfrm>
            <a:off x="1807168" y="4327616"/>
            <a:ext cx="5529663"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1718220" y="2390212"/>
            <a:ext cx="5618611" cy="0"/>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59421" y="1229055"/>
            <a:ext cx="6218690" cy="784830"/>
          </a:xfrm>
          <a:prstGeom prst="rect">
            <a:avLst/>
          </a:prstGeom>
          <a:noFill/>
        </p:spPr>
        <p:txBody>
          <a:bodyPr wrap="none" rtlCol="0">
            <a:spAutoFit/>
          </a:bodyPr>
          <a:lstStyle/>
          <a:p>
            <a:pPr marL="214313" indent="-214313">
              <a:buFont typeface="Arial" pitchFamily="34" charset="0"/>
              <a:buChar char="•"/>
            </a:pPr>
            <a:r>
              <a:rPr lang="en-US" sz="1500" dirty="0">
                <a:solidFill>
                  <a:schemeClr val="tx1"/>
                </a:solidFill>
              </a:rPr>
              <a:t>Reg. 72 WWTF Limit 0.05 mg/L </a:t>
            </a:r>
            <a:r>
              <a:rPr lang="en-US" sz="1500" dirty="0">
                <a:solidFill>
                  <a:schemeClr val="bg1"/>
                </a:solidFill>
              </a:rPr>
              <a:t>For general frame of reference only:</a:t>
            </a:r>
          </a:p>
          <a:p>
            <a:pPr marL="214313" indent="-214313">
              <a:buFont typeface="Arial" pitchFamily="34" charset="0"/>
              <a:buChar char="•"/>
            </a:pPr>
            <a:r>
              <a:rPr lang="en-US" sz="1500" dirty="0">
                <a:solidFill>
                  <a:srgbClr val="92D050"/>
                </a:solidFill>
              </a:rPr>
              <a:t>Reg. 85 WWTP limit for existing facilities = 1.0 mg/L</a:t>
            </a:r>
          </a:p>
          <a:p>
            <a:pPr marL="214313" indent="-214313">
              <a:buFont typeface="Arial" pitchFamily="34" charset="0"/>
              <a:buChar char="•"/>
            </a:pPr>
            <a:r>
              <a:rPr lang="en-US" sz="1500" dirty="0">
                <a:solidFill>
                  <a:schemeClr val="accent5">
                    <a:lumMod val="75000"/>
                  </a:schemeClr>
                </a:solidFill>
              </a:rPr>
              <a:t>Reg. 31 Warm Water “interim value” = 0.17 mg/L</a:t>
            </a:r>
          </a:p>
        </p:txBody>
      </p:sp>
    </p:spTree>
    <p:extLst>
      <p:ext uri="{BB962C8B-B14F-4D97-AF65-F5344CB8AC3E}">
        <p14:creationId xmlns:p14="http://schemas.microsoft.com/office/powerpoint/2010/main" val="2761415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CB5EC0-5103-A429-D542-9983A688FF4A}"/>
              </a:ext>
            </a:extLst>
          </p:cNvPr>
          <p:cNvSpPr>
            <a:spLocks noGrp="1"/>
          </p:cNvSpPr>
          <p:nvPr>
            <p:ph type="body" idx="1"/>
          </p:nvPr>
        </p:nvSpPr>
        <p:spPr>
          <a:xfrm>
            <a:off x="59040" y="1362899"/>
            <a:ext cx="3240198" cy="3391468"/>
          </a:xfrm>
        </p:spPr>
        <p:txBody>
          <a:bodyPr anchor="t">
            <a:noAutofit/>
          </a:bodyPr>
          <a:lstStyle/>
          <a:p>
            <a:pPr marL="514350" indent="-285750">
              <a:spcBef>
                <a:spcPts val="254"/>
              </a:spcBef>
              <a:spcAft>
                <a:spcPts val="506"/>
              </a:spcAft>
              <a:buFont typeface="Arial" panose="020B0604020202020204" pitchFamily="34" charset="0"/>
              <a:buChar char="•"/>
            </a:pPr>
            <a:r>
              <a:rPr lang="en-US" altLang="en-US" sz="1800" dirty="0"/>
              <a:t>Most recent Update: 2020</a:t>
            </a:r>
          </a:p>
          <a:p>
            <a:pPr marL="514350" indent="-285750">
              <a:spcBef>
                <a:spcPts val="254"/>
              </a:spcBef>
              <a:spcAft>
                <a:spcPts val="506"/>
              </a:spcAft>
              <a:buFont typeface="Arial" panose="020B0604020202020204" pitchFamily="34" charset="0"/>
              <a:buChar char="•"/>
            </a:pPr>
            <a:r>
              <a:rPr lang="en-US" altLang="en-US" sz="1800" dirty="0"/>
              <a:t>Hundreds of Green Infrastructure practices</a:t>
            </a:r>
          </a:p>
          <a:p>
            <a:pPr marL="514350" indent="-285750">
              <a:spcBef>
                <a:spcPts val="254"/>
              </a:spcBef>
              <a:spcAft>
                <a:spcPts val="506"/>
              </a:spcAft>
              <a:buFont typeface="Arial" panose="020B0604020202020204" pitchFamily="34" charset="0"/>
              <a:buChar char="•"/>
            </a:pPr>
            <a:r>
              <a:rPr lang="en-US" altLang="en-US" sz="1800" dirty="0"/>
              <a:t>Over 120 manufactured devices</a:t>
            </a:r>
          </a:p>
          <a:p>
            <a:pPr marL="514350" indent="-285750">
              <a:spcBef>
                <a:spcPts val="254"/>
              </a:spcBef>
              <a:spcAft>
                <a:spcPts val="506"/>
              </a:spcAft>
              <a:buFont typeface="Arial" panose="020B0604020202020204" pitchFamily="34" charset="0"/>
              <a:buChar char="•"/>
            </a:pPr>
            <a:r>
              <a:rPr lang="en-US" altLang="en-US" sz="1800" dirty="0"/>
              <a:t>2022 update in progress w</a:t>
            </a:r>
            <a:r>
              <a:rPr lang="en-US" altLang="en-US" dirty="0"/>
              <a:t>ill include MHFD data</a:t>
            </a:r>
          </a:p>
        </p:txBody>
      </p:sp>
      <p:sp>
        <p:nvSpPr>
          <p:cNvPr id="2" name="Title 1">
            <a:extLst>
              <a:ext uri="{FF2B5EF4-FFF2-40B4-BE49-F238E27FC236}">
                <a16:creationId xmlns:a16="http://schemas.microsoft.com/office/drawing/2014/main" id="{BF02BC4B-F50F-A596-00D1-A87FCCDA617D}"/>
              </a:ext>
            </a:extLst>
          </p:cNvPr>
          <p:cNvSpPr>
            <a:spLocks noGrp="1"/>
          </p:cNvSpPr>
          <p:nvPr>
            <p:ph type="title"/>
          </p:nvPr>
        </p:nvSpPr>
        <p:spPr>
          <a:xfrm>
            <a:off x="109548" y="126971"/>
            <a:ext cx="8037600" cy="1021500"/>
          </a:xfrm>
        </p:spPr>
        <p:txBody>
          <a:bodyPr>
            <a:normAutofit/>
          </a:bodyPr>
          <a:lstStyle/>
          <a:p>
            <a:r>
              <a:rPr lang="en-US" sz="3200" b="0" dirty="0">
                <a:latin typeface="Oswald" panose="00000500000000000000" pitchFamily="2" charset="0"/>
              </a:rPr>
              <a:t>International Stormwater BMP Database</a:t>
            </a:r>
            <a:br>
              <a:rPr lang="en-US" sz="3200" b="0" dirty="0">
                <a:latin typeface="Oswald" panose="00000500000000000000" pitchFamily="2" charset="0"/>
              </a:rPr>
            </a:br>
            <a:r>
              <a:rPr lang="en-US" sz="3200" b="0" dirty="0">
                <a:latin typeface="Oswald" panose="00000500000000000000" pitchFamily="2" charset="0"/>
              </a:rPr>
              <a:t>www.bmpdatabase.org</a:t>
            </a:r>
          </a:p>
        </p:txBody>
      </p:sp>
      <p:pic>
        <p:nvPicPr>
          <p:cNvPr id="4" name="Picture 3">
            <a:extLst>
              <a:ext uri="{FF2B5EF4-FFF2-40B4-BE49-F238E27FC236}">
                <a16:creationId xmlns:a16="http://schemas.microsoft.com/office/drawing/2014/main" id="{2E4D705D-6A4D-D4B5-C808-4FE5801595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3272" y="667620"/>
            <a:ext cx="2933561" cy="4522573"/>
          </a:xfrm>
          <a:prstGeom prst="rect">
            <a:avLst/>
          </a:prstGeom>
        </p:spPr>
      </p:pic>
      <p:pic>
        <p:nvPicPr>
          <p:cNvPr id="5" name="Picture 4">
            <a:extLst>
              <a:ext uri="{FF2B5EF4-FFF2-40B4-BE49-F238E27FC236}">
                <a16:creationId xmlns:a16="http://schemas.microsoft.com/office/drawing/2014/main" id="{991B177E-63C1-9F43-CD31-FE276DA23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8475" y="426894"/>
            <a:ext cx="2435977" cy="2502013"/>
          </a:xfrm>
          <a:prstGeom prst="rect">
            <a:avLst/>
          </a:prstGeom>
        </p:spPr>
      </p:pic>
      <p:pic>
        <p:nvPicPr>
          <p:cNvPr id="6" name="Picture 5">
            <a:extLst>
              <a:ext uri="{FF2B5EF4-FFF2-40B4-BE49-F238E27FC236}">
                <a16:creationId xmlns:a16="http://schemas.microsoft.com/office/drawing/2014/main" id="{97A554FC-DB8D-ED29-E9BD-8B42A3BABC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56059" y="2881140"/>
            <a:ext cx="2126353" cy="2291186"/>
          </a:xfrm>
          <a:prstGeom prst="rect">
            <a:avLst/>
          </a:prstGeom>
        </p:spPr>
      </p:pic>
    </p:spTree>
    <p:extLst>
      <p:ext uri="{BB962C8B-B14F-4D97-AF65-F5344CB8AC3E}">
        <p14:creationId xmlns:p14="http://schemas.microsoft.com/office/powerpoint/2010/main" val="1739588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DC69AE-E826-0E4E-1205-6596F5C8A1C8}"/>
              </a:ext>
            </a:extLst>
          </p:cNvPr>
          <p:cNvSpPr>
            <a:spLocks noGrp="1"/>
          </p:cNvSpPr>
          <p:nvPr>
            <p:ph type="body" idx="1"/>
          </p:nvPr>
        </p:nvSpPr>
        <p:spPr/>
        <p:txBody>
          <a:bodyPr/>
          <a:lstStyle/>
          <a:p>
            <a:endParaRPr lang="en-US" dirty="0"/>
          </a:p>
        </p:txBody>
      </p:sp>
      <p:sp>
        <p:nvSpPr>
          <p:cNvPr id="2" name="Title 1">
            <a:extLst>
              <a:ext uri="{FF2B5EF4-FFF2-40B4-BE49-F238E27FC236}">
                <a16:creationId xmlns:a16="http://schemas.microsoft.com/office/drawing/2014/main" id="{BF02BC4B-F50F-A596-00D1-A87FCCDA617D}"/>
              </a:ext>
            </a:extLst>
          </p:cNvPr>
          <p:cNvSpPr>
            <a:spLocks noGrp="1"/>
          </p:cNvSpPr>
          <p:nvPr>
            <p:ph type="title"/>
          </p:nvPr>
        </p:nvSpPr>
        <p:spPr>
          <a:xfrm>
            <a:off x="168922" y="136206"/>
            <a:ext cx="8037600" cy="1021500"/>
          </a:xfrm>
        </p:spPr>
        <p:txBody>
          <a:bodyPr>
            <a:normAutofit/>
          </a:bodyPr>
          <a:lstStyle/>
          <a:p>
            <a:r>
              <a:rPr lang="en-US" sz="3200" b="0" dirty="0">
                <a:latin typeface="Oswald" panose="00000500000000000000" pitchFamily="2" charset="0"/>
              </a:rPr>
              <a:t>Example Analysis: Phosphorus Removal in Bioretention in Colorado</a:t>
            </a:r>
          </a:p>
        </p:txBody>
      </p:sp>
      <p:pic>
        <p:nvPicPr>
          <p:cNvPr id="9" name="Picture 8">
            <a:extLst>
              <a:ext uri="{FF2B5EF4-FFF2-40B4-BE49-F238E27FC236}">
                <a16:creationId xmlns:a16="http://schemas.microsoft.com/office/drawing/2014/main" id="{5DA340A9-B245-9BAD-755E-74E8AB3B9A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163" y="1298415"/>
            <a:ext cx="3708048" cy="3618698"/>
          </a:xfrm>
          <a:prstGeom prst="rect">
            <a:avLst/>
          </a:prstGeom>
        </p:spPr>
      </p:pic>
      <p:pic>
        <p:nvPicPr>
          <p:cNvPr id="11" name="Picture 10">
            <a:extLst>
              <a:ext uri="{FF2B5EF4-FFF2-40B4-BE49-F238E27FC236}">
                <a16:creationId xmlns:a16="http://schemas.microsoft.com/office/drawing/2014/main" id="{65312B1D-A7BB-037C-7998-6D6269802A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60348" y="1647413"/>
            <a:ext cx="5205722" cy="2505770"/>
          </a:xfrm>
          <a:prstGeom prst="rect">
            <a:avLst/>
          </a:prstGeom>
        </p:spPr>
      </p:pic>
      <p:sp>
        <p:nvSpPr>
          <p:cNvPr id="12" name="TextBox 11">
            <a:extLst>
              <a:ext uri="{FF2B5EF4-FFF2-40B4-BE49-F238E27FC236}">
                <a16:creationId xmlns:a16="http://schemas.microsoft.com/office/drawing/2014/main" id="{739D55E4-D922-BA11-1D21-AE94F6FEC274}"/>
              </a:ext>
            </a:extLst>
          </p:cNvPr>
          <p:cNvSpPr txBox="1"/>
          <p:nvPr/>
        </p:nvSpPr>
        <p:spPr>
          <a:xfrm>
            <a:off x="3177302" y="1230551"/>
            <a:ext cx="5966698" cy="323165"/>
          </a:xfrm>
          <a:prstGeom prst="rect">
            <a:avLst/>
          </a:prstGeom>
          <a:noFill/>
        </p:spPr>
        <p:txBody>
          <a:bodyPr wrap="none" rtlCol="0">
            <a:spAutoFit/>
          </a:bodyPr>
          <a:lstStyle/>
          <a:p>
            <a:r>
              <a:rPr lang="en-US" sz="1500" b="1" dirty="0">
                <a:solidFill>
                  <a:schemeClr val="bg2">
                    <a:lumMod val="60000"/>
                    <a:lumOff val="40000"/>
                  </a:schemeClr>
                </a:solidFill>
              </a:rPr>
              <a:t>21</a:t>
            </a:r>
            <a:r>
              <a:rPr lang="en-US" sz="1500" b="1" baseline="30000" dirty="0">
                <a:solidFill>
                  <a:schemeClr val="bg2">
                    <a:lumMod val="60000"/>
                    <a:lumOff val="40000"/>
                  </a:schemeClr>
                </a:solidFill>
              </a:rPr>
              <a:t>st</a:t>
            </a:r>
            <a:r>
              <a:rPr lang="en-US" sz="1500" b="1" dirty="0">
                <a:solidFill>
                  <a:schemeClr val="bg2">
                    <a:lumMod val="60000"/>
                    <a:lumOff val="40000"/>
                  </a:schemeClr>
                </a:solidFill>
              </a:rPr>
              <a:t> &amp; Iris (2 designs), River Run, City of Fort Colins (2 designs)</a:t>
            </a:r>
          </a:p>
        </p:txBody>
      </p:sp>
      <p:sp>
        <p:nvSpPr>
          <p:cNvPr id="13" name="Rectangle 12">
            <a:extLst>
              <a:ext uri="{FF2B5EF4-FFF2-40B4-BE49-F238E27FC236}">
                <a16:creationId xmlns:a16="http://schemas.microsoft.com/office/drawing/2014/main" id="{2C6DECB4-A304-4CBA-E942-9727B5178BCD}"/>
              </a:ext>
            </a:extLst>
          </p:cNvPr>
          <p:cNvSpPr/>
          <p:nvPr/>
        </p:nvSpPr>
        <p:spPr>
          <a:xfrm>
            <a:off x="3760348" y="2925197"/>
            <a:ext cx="5104708" cy="204107"/>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Rectangle 13">
            <a:extLst>
              <a:ext uri="{FF2B5EF4-FFF2-40B4-BE49-F238E27FC236}">
                <a16:creationId xmlns:a16="http://schemas.microsoft.com/office/drawing/2014/main" id="{A3A989BF-7C18-9374-6781-2CB8195C46D9}"/>
              </a:ext>
            </a:extLst>
          </p:cNvPr>
          <p:cNvSpPr/>
          <p:nvPr/>
        </p:nvSpPr>
        <p:spPr>
          <a:xfrm>
            <a:off x="3784484" y="3382985"/>
            <a:ext cx="5080571" cy="204107"/>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TextBox 2">
            <a:extLst>
              <a:ext uri="{FF2B5EF4-FFF2-40B4-BE49-F238E27FC236}">
                <a16:creationId xmlns:a16="http://schemas.microsoft.com/office/drawing/2014/main" id="{625AB786-F54C-5858-3B9B-DE774FE598BE}"/>
              </a:ext>
            </a:extLst>
          </p:cNvPr>
          <p:cNvSpPr txBox="1"/>
          <p:nvPr/>
        </p:nvSpPr>
        <p:spPr>
          <a:xfrm>
            <a:off x="7282543" y="1807397"/>
            <a:ext cx="579665" cy="253916"/>
          </a:xfrm>
          <a:prstGeom prst="rect">
            <a:avLst/>
          </a:prstGeom>
          <a:solidFill>
            <a:schemeClr val="tx1"/>
          </a:solidFill>
        </p:spPr>
        <p:txBody>
          <a:bodyPr wrap="square" rtlCol="0">
            <a:spAutoFit/>
          </a:bodyPr>
          <a:lstStyle/>
          <a:p>
            <a:r>
              <a:rPr lang="en-US" sz="1050" dirty="0">
                <a:solidFill>
                  <a:schemeClr val="bg1"/>
                </a:solidFill>
              </a:rPr>
              <a:t>Inflow</a:t>
            </a:r>
          </a:p>
        </p:txBody>
      </p:sp>
      <p:sp>
        <p:nvSpPr>
          <p:cNvPr id="4" name="TextBox 3">
            <a:extLst>
              <a:ext uri="{FF2B5EF4-FFF2-40B4-BE49-F238E27FC236}">
                <a16:creationId xmlns:a16="http://schemas.microsoft.com/office/drawing/2014/main" id="{BE4E0800-8020-BD71-AA38-4736E7B27CBD}"/>
              </a:ext>
            </a:extLst>
          </p:cNvPr>
          <p:cNvSpPr txBox="1"/>
          <p:nvPr/>
        </p:nvSpPr>
        <p:spPr>
          <a:xfrm>
            <a:off x="8123464" y="1814681"/>
            <a:ext cx="741592" cy="253916"/>
          </a:xfrm>
          <a:prstGeom prst="rect">
            <a:avLst/>
          </a:prstGeom>
          <a:solidFill>
            <a:schemeClr val="tx1"/>
          </a:solidFill>
        </p:spPr>
        <p:txBody>
          <a:bodyPr wrap="square" rtlCol="0">
            <a:spAutoFit/>
          </a:bodyPr>
          <a:lstStyle/>
          <a:p>
            <a:r>
              <a:rPr lang="en-US" sz="1050" dirty="0">
                <a:solidFill>
                  <a:schemeClr val="bg1"/>
                </a:solidFill>
              </a:rPr>
              <a:t>Outflow</a:t>
            </a:r>
          </a:p>
        </p:txBody>
      </p:sp>
      <p:sp>
        <p:nvSpPr>
          <p:cNvPr id="5" name="TextBox 4">
            <a:extLst>
              <a:ext uri="{FF2B5EF4-FFF2-40B4-BE49-F238E27FC236}">
                <a16:creationId xmlns:a16="http://schemas.microsoft.com/office/drawing/2014/main" id="{9497C3FD-C96F-8043-1127-A389429CD450}"/>
              </a:ext>
            </a:extLst>
          </p:cNvPr>
          <p:cNvSpPr txBox="1"/>
          <p:nvPr/>
        </p:nvSpPr>
        <p:spPr>
          <a:xfrm>
            <a:off x="7282543" y="2875388"/>
            <a:ext cx="412529" cy="253916"/>
          </a:xfrm>
          <a:prstGeom prst="rect">
            <a:avLst/>
          </a:prstGeom>
          <a:solidFill>
            <a:schemeClr val="tx1"/>
          </a:solidFill>
        </p:spPr>
        <p:txBody>
          <a:bodyPr wrap="square" rtlCol="0">
            <a:spAutoFit/>
          </a:bodyPr>
          <a:lstStyle/>
          <a:p>
            <a:r>
              <a:rPr lang="en-US" sz="1050" dirty="0">
                <a:solidFill>
                  <a:schemeClr val="bg1"/>
                </a:solidFill>
              </a:rPr>
              <a:t>0.4</a:t>
            </a:r>
          </a:p>
        </p:txBody>
      </p:sp>
      <p:sp>
        <p:nvSpPr>
          <p:cNvPr id="6" name="TextBox 5">
            <a:extLst>
              <a:ext uri="{FF2B5EF4-FFF2-40B4-BE49-F238E27FC236}">
                <a16:creationId xmlns:a16="http://schemas.microsoft.com/office/drawing/2014/main" id="{10E62628-C515-BABB-88C2-86D9D3F41D36}"/>
              </a:ext>
            </a:extLst>
          </p:cNvPr>
          <p:cNvSpPr txBox="1"/>
          <p:nvPr/>
        </p:nvSpPr>
        <p:spPr>
          <a:xfrm>
            <a:off x="8394416" y="2875388"/>
            <a:ext cx="470639" cy="253916"/>
          </a:xfrm>
          <a:prstGeom prst="rect">
            <a:avLst/>
          </a:prstGeom>
          <a:solidFill>
            <a:schemeClr val="tx1"/>
          </a:solidFill>
        </p:spPr>
        <p:txBody>
          <a:bodyPr wrap="square" rtlCol="0">
            <a:spAutoFit/>
          </a:bodyPr>
          <a:lstStyle/>
          <a:p>
            <a:r>
              <a:rPr lang="en-US" sz="1050" dirty="0">
                <a:solidFill>
                  <a:schemeClr val="bg1"/>
                </a:solidFill>
              </a:rPr>
              <a:t>0.48</a:t>
            </a:r>
          </a:p>
        </p:txBody>
      </p:sp>
    </p:spTree>
    <p:extLst>
      <p:ext uri="{BB962C8B-B14F-4D97-AF65-F5344CB8AC3E}">
        <p14:creationId xmlns:p14="http://schemas.microsoft.com/office/powerpoint/2010/main" val="598931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0B458-1F5D-E68E-456A-C1E4E4B09ABE}"/>
              </a:ext>
            </a:extLst>
          </p:cNvPr>
          <p:cNvSpPr>
            <a:spLocks noGrp="1"/>
          </p:cNvSpPr>
          <p:nvPr>
            <p:ph type="body" idx="1"/>
          </p:nvPr>
        </p:nvSpPr>
        <p:spPr>
          <a:xfrm>
            <a:off x="0" y="1078410"/>
            <a:ext cx="4156364" cy="3968861"/>
          </a:xfrm>
        </p:spPr>
        <p:txBody>
          <a:bodyPr anchor="t">
            <a:noAutofit/>
          </a:bodyPr>
          <a:lstStyle/>
          <a:p>
            <a:pPr marL="342900" indent="-342900">
              <a:lnSpc>
                <a:spcPct val="110000"/>
              </a:lnSpc>
              <a:buFont typeface="Arial" panose="020B0604020202020204" pitchFamily="34" charset="0"/>
              <a:buChar char="•"/>
            </a:pPr>
            <a:r>
              <a:rPr lang="en-US" sz="1700" b="0" dirty="0">
                <a:solidFill>
                  <a:schemeClr val="accent5"/>
                </a:solidFill>
              </a:rPr>
              <a:t>Performance:</a:t>
            </a:r>
            <a:r>
              <a:rPr lang="en-US" sz="1700" b="0" dirty="0"/>
              <a:t> P load reductions can be substantial for bioretention facilities—volume reduction drives this.</a:t>
            </a:r>
          </a:p>
          <a:p>
            <a:pPr marL="342900" indent="-342900">
              <a:lnSpc>
                <a:spcPct val="110000"/>
              </a:lnSpc>
              <a:buFont typeface="Arial" panose="020B0604020202020204" pitchFamily="34" charset="0"/>
              <a:buChar char="•"/>
            </a:pPr>
            <a:r>
              <a:rPr lang="en-US" sz="1700" b="0" dirty="0">
                <a:solidFill>
                  <a:schemeClr val="accent5"/>
                </a:solidFill>
              </a:rPr>
              <a:t>Design opportunities </a:t>
            </a:r>
            <a:r>
              <a:rPr lang="en-US" sz="1700" b="0" dirty="0"/>
              <a:t>to reduce P export</a:t>
            </a:r>
          </a:p>
          <a:p>
            <a:pPr marL="800100" lvl="2" indent="-342900">
              <a:lnSpc>
                <a:spcPct val="110000"/>
              </a:lnSpc>
              <a:spcBef>
                <a:spcPts val="400"/>
              </a:spcBef>
              <a:buSzPts val="2000"/>
              <a:buFont typeface="Arial" panose="020B0604020202020204" pitchFamily="34" charset="0"/>
              <a:buChar char="•"/>
            </a:pPr>
            <a:r>
              <a:rPr lang="en-US" sz="1500" b="0" dirty="0"/>
              <a:t>Improve basic media mix design (MHFD Vol. 3 in progress)</a:t>
            </a:r>
          </a:p>
          <a:p>
            <a:pPr marL="800100" lvl="2" indent="-342900">
              <a:lnSpc>
                <a:spcPct val="110000"/>
              </a:lnSpc>
              <a:spcBef>
                <a:spcPts val="400"/>
              </a:spcBef>
              <a:buSzPts val="2000"/>
              <a:buFont typeface="Arial" panose="020B0604020202020204" pitchFamily="34" charset="0"/>
              <a:buChar char="•"/>
            </a:pPr>
            <a:r>
              <a:rPr lang="en-US" sz="1500" b="0" dirty="0"/>
              <a:t>Consider specialty amendment? (National Research)</a:t>
            </a:r>
          </a:p>
          <a:p>
            <a:pPr marL="342900" indent="-342900">
              <a:lnSpc>
                <a:spcPct val="110000"/>
              </a:lnSpc>
              <a:buFont typeface="Arial" panose="020B0604020202020204" pitchFamily="34" charset="0"/>
              <a:buChar char="•"/>
            </a:pPr>
            <a:r>
              <a:rPr lang="en-US" sz="1700" b="0" dirty="0">
                <a:solidFill>
                  <a:schemeClr val="accent5"/>
                </a:solidFill>
              </a:rPr>
              <a:t>Monitoring: </a:t>
            </a:r>
            <a:r>
              <a:rPr lang="en-US" sz="1700" b="0" dirty="0"/>
              <a:t>Accurate volume measurements are challenging.</a:t>
            </a:r>
          </a:p>
          <a:p>
            <a:pPr marL="342900" indent="-342900">
              <a:lnSpc>
                <a:spcPct val="110000"/>
              </a:lnSpc>
              <a:buFont typeface="Arial" panose="020B0604020202020204" pitchFamily="34" charset="0"/>
              <a:buChar char="•"/>
            </a:pPr>
            <a:r>
              <a:rPr lang="en-US" sz="1700" b="0" dirty="0">
                <a:solidFill>
                  <a:schemeClr val="accent5"/>
                </a:solidFill>
              </a:rPr>
              <a:t>Research needs</a:t>
            </a:r>
          </a:p>
          <a:p>
            <a:pPr marL="800100" lvl="2" indent="-342900">
              <a:lnSpc>
                <a:spcPct val="110000"/>
              </a:lnSpc>
              <a:spcBef>
                <a:spcPts val="400"/>
              </a:spcBef>
              <a:buSzPts val="2000"/>
              <a:buFont typeface="Arial" panose="020B0604020202020204" pitchFamily="34" charset="0"/>
              <a:buChar char="•"/>
            </a:pPr>
            <a:r>
              <a:rPr lang="en-US" sz="1500" b="0" dirty="0"/>
              <a:t>Better estimates of volume reduction</a:t>
            </a:r>
          </a:p>
          <a:p>
            <a:pPr marL="800100" lvl="2" indent="-342900">
              <a:lnSpc>
                <a:spcPct val="110000"/>
              </a:lnSpc>
              <a:spcBef>
                <a:spcPts val="400"/>
              </a:spcBef>
              <a:buSzPts val="2000"/>
              <a:buFont typeface="Arial" panose="020B0604020202020204" pitchFamily="34" charset="0"/>
              <a:buChar char="•"/>
            </a:pPr>
            <a:r>
              <a:rPr lang="en-US" sz="1500" b="0" dirty="0"/>
              <a:t>Continue to monitor enhanced media mixes</a:t>
            </a:r>
          </a:p>
        </p:txBody>
      </p:sp>
      <p:sp>
        <p:nvSpPr>
          <p:cNvPr id="2" name="Title 1">
            <a:extLst>
              <a:ext uri="{FF2B5EF4-FFF2-40B4-BE49-F238E27FC236}">
                <a16:creationId xmlns:a16="http://schemas.microsoft.com/office/drawing/2014/main" id="{78177020-F753-DCFE-5926-26D7277FD192}"/>
              </a:ext>
            </a:extLst>
          </p:cNvPr>
          <p:cNvSpPr>
            <a:spLocks noGrp="1"/>
          </p:cNvSpPr>
          <p:nvPr>
            <p:ph type="title"/>
          </p:nvPr>
        </p:nvSpPr>
        <p:spPr>
          <a:xfrm>
            <a:off x="403842" y="286121"/>
            <a:ext cx="8511557" cy="649061"/>
          </a:xfrm>
        </p:spPr>
        <p:txBody>
          <a:bodyPr>
            <a:normAutofit fontScale="90000"/>
          </a:bodyPr>
          <a:lstStyle/>
          <a:p>
            <a:r>
              <a:rPr lang="en-US" sz="3200" b="0" dirty="0">
                <a:latin typeface="Oswald" panose="00000500000000000000" pitchFamily="2" charset="0"/>
              </a:rPr>
              <a:t>Example: Bioretention Take-aways for TP Load Reduction</a:t>
            </a:r>
          </a:p>
        </p:txBody>
      </p:sp>
      <p:pic>
        <p:nvPicPr>
          <p:cNvPr id="6" name="Picture 5">
            <a:extLst>
              <a:ext uri="{FF2B5EF4-FFF2-40B4-BE49-F238E27FC236}">
                <a16:creationId xmlns:a16="http://schemas.microsoft.com/office/drawing/2014/main" id="{D45DB734-7C4A-586A-2481-6FC2CC040B6C}"/>
              </a:ext>
            </a:extLst>
          </p:cNvPr>
          <p:cNvPicPr>
            <a:picLocks noChangeAspect="1"/>
          </p:cNvPicPr>
          <p:nvPr/>
        </p:nvPicPr>
        <p:blipFill>
          <a:blip r:embed="rId3"/>
          <a:stretch>
            <a:fillRect/>
          </a:stretch>
        </p:blipFill>
        <p:spPr>
          <a:xfrm>
            <a:off x="4156364" y="1780811"/>
            <a:ext cx="4856018" cy="2916215"/>
          </a:xfrm>
          <a:prstGeom prst="rect">
            <a:avLst/>
          </a:prstGeom>
          <a:solidFill>
            <a:schemeClr val="bg1"/>
          </a:solidFill>
        </p:spPr>
      </p:pic>
      <p:sp>
        <p:nvSpPr>
          <p:cNvPr id="7" name="Title 1">
            <a:extLst>
              <a:ext uri="{FF2B5EF4-FFF2-40B4-BE49-F238E27FC236}">
                <a16:creationId xmlns:a16="http://schemas.microsoft.com/office/drawing/2014/main" id="{3363B3CE-B19B-318C-7812-1F44F3C5CF7D}"/>
              </a:ext>
            </a:extLst>
          </p:cNvPr>
          <p:cNvSpPr txBox="1">
            <a:spLocks/>
          </p:cNvSpPr>
          <p:nvPr/>
        </p:nvSpPr>
        <p:spPr>
          <a:xfrm>
            <a:off x="4809129" y="1131750"/>
            <a:ext cx="4000501" cy="649061"/>
          </a:xfrm>
          <a:prstGeom prst="rect">
            <a:avLst/>
          </a:prstGeom>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MHFD 21</a:t>
            </a:r>
            <a:r>
              <a:rPr lang="en-US" sz="3300" baseline="30000" dirty="0"/>
              <a:t>st</a:t>
            </a:r>
            <a:r>
              <a:rPr lang="en-US" sz="3300" dirty="0"/>
              <a:t> &amp; Iris Example</a:t>
            </a:r>
          </a:p>
        </p:txBody>
      </p:sp>
    </p:spTree>
    <p:extLst>
      <p:ext uri="{BB962C8B-B14F-4D97-AF65-F5344CB8AC3E}">
        <p14:creationId xmlns:p14="http://schemas.microsoft.com/office/powerpoint/2010/main" val="2316444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DDB7C3B-B703-4C71-8A48-3622FAD7644E}"/>
              </a:ext>
            </a:extLst>
          </p:cNvPr>
          <p:cNvSpPr>
            <a:spLocks noGrp="1"/>
          </p:cNvSpPr>
          <p:nvPr>
            <p:ph type="body" idx="1"/>
          </p:nvPr>
        </p:nvSpPr>
        <p:spPr/>
        <p:txBody>
          <a:bodyPr>
            <a:normAutofit/>
          </a:bodyPr>
          <a:lstStyle/>
          <a:p>
            <a:r>
              <a:rPr lang="en-US" dirty="0"/>
              <a:t>Recognizes pollutant </a:t>
            </a:r>
            <a:r>
              <a:rPr lang="en-US" u="sng" dirty="0"/>
              <a:t>load</a:t>
            </a:r>
            <a:r>
              <a:rPr lang="en-US" dirty="0"/>
              <a:t> reduction through volume reduction</a:t>
            </a:r>
          </a:p>
          <a:p>
            <a:r>
              <a:rPr lang="en-US" dirty="0"/>
              <a:t>Reduces impacts to streams (e.g., erosion/sediment)</a:t>
            </a:r>
          </a:p>
        </p:txBody>
      </p:sp>
      <p:sp>
        <p:nvSpPr>
          <p:cNvPr id="2" name="Title 1">
            <a:extLst>
              <a:ext uri="{FF2B5EF4-FFF2-40B4-BE49-F238E27FC236}">
                <a16:creationId xmlns:a16="http://schemas.microsoft.com/office/drawing/2014/main" id="{9FFBB477-2EDE-4617-B364-6358E357B9E7}"/>
              </a:ext>
            </a:extLst>
          </p:cNvPr>
          <p:cNvSpPr>
            <a:spLocks noGrp="1"/>
          </p:cNvSpPr>
          <p:nvPr>
            <p:ph type="title"/>
          </p:nvPr>
        </p:nvSpPr>
        <p:spPr>
          <a:xfrm>
            <a:off x="126163" y="179371"/>
            <a:ext cx="6221778" cy="775062"/>
          </a:xfrm>
        </p:spPr>
        <p:txBody>
          <a:bodyPr>
            <a:noAutofit/>
          </a:bodyPr>
          <a:lstStyle/>
          <a:p>
            <a:r>
              <a:rPr lang="en-US" sz="2800" b="0" dirty="0">
                <a:latin typeface="Oswald" panose="00000500000000000000" pitchFamily="2" charset="0"/>
              </a:rPr>
              <a:t>Encouraging Runoff Reduction: </a:t>
            </a:r>
            <a:br>
              <a:rPr lang="en-US" sz="2800" b="0" dirty="0">
                <a:latin typeface="Oswald" panose="00000500000000000000" pitchFamily="2" charset="0"/>
              </a:rPr>
            </a:br>
            <a:r>
              <a:rPr lang="en-US" sz="2800" b="0" dirty="0">
                <a:latin typeface="Oswald" panose="00000500000000000000" pitchFamily="2" charset="0"/>
              </a:rPr>
              <a:t>Receiving Pervious Area (RPA)</a:t>
            </a:r>
          </a:p>
        </p:txBody>
      </p:sp>
      <p:pic>
        <p:nvPicPr>
          <p:cNvPr id="4" name="Picture 3" descr="A picture containing sky, outdoor, tree, grass&#10;&#10;Description automatically generated">
            <a:extLst>
              <a:ext uri="{FF2B5EF4-FFF2-40B4-BE49-F238E27FC236}">
                <a16:creationId xmlns:a16="http://schemas.microsoft.com/office/drawing/2014/main" id="{D1482232-F228-47C9-BCC7-27F4D2A6A1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42745" y="283048"/>
            <a:ext cx="2613852" cy="2686484"/>
          </a:xfrm>
          <a:prstGeom prst="rect">
            <a:avLst/>
          </a:prstGeom>
        </p:spPr>
      </p:pic>
      <p:pic>
        <p:nvPicPr>
          <p:cNvPr id="7" name="Picture 6" descr="A picture containing grass, outdoor, building&#10;&#10;Description automatically generated">
            <a:extLst>
              <a:ext uri="{FF2B5EF4-FFF2-40B4-BE49-F238E27FC236}">
                <a16:creationId xmlns:a16="http://schemas.microsoft.com/office/drawing/2014/main" id="{83E80416-C08A-436F-8621-4310F150EB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2745" y="3053539"/>
            <a:ext cx="2613852" cy="1960388"/>
          </a:xfrm>
          <a:prstGeom prst="rect">
            <a:avLst/>
          </a:prstGeom>
        </p:spPr>
      </p:pic>
      <p:pic>
        <p:nvPicPr>
          <p:cNvPr id="8" name="Picture 7" descr="A parking lot with a car in it&#10;&#10;Description automatically generated with low confidence">
            <a:extLst>
              <a:ext uri="{FF2B5EF4-FFF2-40B4-BE49-F238E27FC236}">
                <a16:creationId xmlns:a16="http://schemas.microsoft.com/office/drawing/2014/main" id="{6D81A71F-31FB-49E2-BD49-0A6222FDFFE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21344" y="1489824"/>
            <a:ext cx="2287837" cy="2988711"/>
          </a:xfrm>
          <a:prstGeom prst="rect">
            <a:avLst/>
          </a:prstGeom>
        </p:spPr>
      </p:pic>
      <p:pic>
        <p:nvPicPr>
          <p:cNvPr id="9" name="Picture 1">
            <a:extLst>
              <a:ext uri="{FF2B5EF4-FFF2-40B4-BE49-F238E27FC236}">
                <a16:creationId xmlns:a16="http://schemas.microsoft.com/office/drawing/2014/main" id="{CF1F124C-FBD7-40B4-BFD5-186FE7CB485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0007" y="1559183"/>
            <a:ext cx="3891337" cy="29887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D2E6C25-2B3B-4D69-9F5F-14E71EB6DADC}"/>
              </a:ext>
            </a:extLst>
          </p:cNvPr>
          <p:cNvSpPr txBox="1"/>
          <p:nvPr/>
        </p:nvSpPr>
        <p:spPr>
          <a:xfrm>
            <a:off x="4290248" y="1630603"/>
            <a:ext cx="1098378" cy="253916"/>
          </a:xfrm>
          <a:prstGeom prst="rect">
            <a:avLst/>
          </a:prstGeom>
          <a:noFill/>
        </p:spPr>
        <p:txBody>
          <a:bodyPr wrap="none" rtlCol="0">
            <a:spAutoFit/>
          </a:bodyPr>
          <a:lstStyle/>
          <a:p>
            <a:r>
              <a:rPr lang="en-US" sz="1050" b="1" dirty="0">
                <a:solidFill>
                  <a:srgbClr val="FF0000"/>
                </a:solidFill>
              </a:rPr>
              <a:t>DISCOURAGE</a:t>
            </a:r>
          </a:p>
        </p:txBody>
      </p:sp>
      <p:sp>
        <p:nvSpPr>
          <p:cNvPr id="12" name="TextBox 11">
            <a:extLst>
              <a:ext uri="{FF2B5EF4-FFF2-40B4-BE49-F238E27FC236}">
                <a16:creationId xmlns:a16="http://schemas.microsoft.com/office/drawing/2014/main" id="{4F149117-ED6E-4F12-ADC3-040CE87FD0D8}"/>
              </a:ext>
            </a:extLst>
          </p:cNvPr>
          <p:cNvSpPr txBox="1"/>
          <p:nvPr/>
        </p:nvSpPr>
        <p:spPr>
          <a:xfrm>
            <a:off x="6508083" y="4656859"/>
            <a:ext cx="1061509" cy="253916"/>
          </a:xfrm>
          <a:prstGeom prst="rect">
            <a:avLst/>
          </a:prstGeom>
          <a:solidFill>
            <a:srgbClr val="FFFF00"/>
          </a:solidFill>
        </p:spPr>
        <p:txBody>
          <a:bodyPr wrap="none" rtlCol="0">
            <a:spAutoFit/>
          </a:bodyPr>
          <a:lstStyle/>
          <a:p>
            <a:r>
              <a:rPr lang="en-US" sz="1050" b="1" dirty="0">
                <a:solidFill>
                  <a:srgbClr val="00B050"/>
                </a:solidFill>
              </a:rPr>
              <a:t>ENCOURAGE</a:t>
            </a:r>
          </a:p>
        </p:txBody>
      </p:sp>
      <p:sp>
        <p:nvSpPr>
          <p:cNvPr id="13" name="TextBox 12">
            <a:extLst>
              <a:ext uri="{FF2B5EF4-FFF2-40B4-BE49-F238E27FC236}">
                <a16:creationId xmlns:a16="http://schemas.microsoft.com/office/drawing/2014/main" id="{2BF70A88-C7AC-4537-B780-86DE56A9D978}"/>
              </a:ext>
            </a:extLst>
          </p:cNvPr>
          <p:cNvSpPr txBox="1"/>
          <p:nvPr/>
        </p:nvSpPr>
        <p:spPr>
          <a:xfrm>
            <a:off x="7125785" y="296682"/>
            <a:ext cx="1061509" cy="253916"/>
          </a:xfrm>
          <a:prstGeom prst="rect">
            <a:avLst/>
          </a:prstGeom>
          <a:solidFill>
            <a:srgbClr val="FFFF00"/>
          </a:solidFill>
        </p:spPr>
        <p:txBody>
          <a:bodyPr wrap="none" rtlCol="0">
            <a:spAutoFit/>
          </a:bodyPr>
          <a:lstStyle/>
          <a:p>
            <a:r>
              <a:rPr lang="en-US" sz="1050" b="1" dirty="0">
                <a:solidFill>
                  <a:srgbClr val="00B050"/>
                </a:solidFill>
              </a:rPr>
              <a:t>ENCOURAGE</a:t>
            </a:r>
          </a:p>
        </p:txBody>
      </p:sp>
    </p:spTree>
    <p:extLst>
      <p:ext uri="{BB962C8B-B14F-4D97-AF65-F5344CB8AC3E}">
        <p14:creationId xmlns:p14="http://schemas.microsoft.com/office/powerpoint/2010/main" val="758411243"/>
      </p:ext>
    </p:extLst>
  </p:cSld>
  <p:clrMapOvr>
    <a:overrideClrMapping bg1="lt1" tx1="dk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2D175E-FCBC-C94B-9721-D17E6F89D129}"/>
              </a:ext>
            </a:extLst>
          </p:cNvPr>
          <p:cNvSpPr>
            <a:spLocks noGrp="1"/>
          </p:cNvSpPr>
          <p:nvPr>
            <p:ph type="body" idx="1"/>
          </p:nvPr>
        </p:nvSpPr>
        <p:spPr>
          <a:xfrm>
            <a:off x="-84687" y="972629"/>
            <a:ext cx="6190212" cy="3919716"/>
          </a:xfrm>
        </p:spPr>
        <p:txBody>
          <a:bodyPr anchor="t">
            <a:noAutofit/>
          </a:bodyPr>
          <a:lstStyle/>
          <a:p>
            <a:pPr marL="365760" indent="-365760">
              <a:buFont typeface="Arial" panose="020B0604020202020204" pitchFamily="34" charset="0"/>
              <a:buChar char="•"/>
            </a:pPr>
            <a:r>
              <a:rPr lang="en-US" sz="1800" b="0" dirty="0">
                <a:solidFill>
                  <a:schemeClr val="bg1">
                    <a:lumMod val="50000"/>
                  </a:schemeClr>
                </a:solidFill>
              </a:rPr>
              <a:t>There is no “silver bullet” to meet chlorophyll-a standards in Cherry Creek Reservoir.</a:t>
            </a:r>
          </a:p>
          <a:p>
            <a:pPr marL="365760" indent="-365760">
              <a:buFont typeface="Arial" panose="020B0604020202020204" pitchFamily="34" charset="0"/>
              <a:buChar char="•"/>
            </a:pPr>
            <a:r>
              <a:rPr lang="en-US" sz="1800" b="0" dirty="0">
                <a:solidFill>
                  <a:schemeClr val="bg1">
                    <a:lumMod val="50000"/>
                  </a:schemeClr>
                </a:solidFill>
              </a:rPr>
              <a:t>Monitoring and modeling continues to support science-based planning &amp; prioritization of pollutant reduction efforts.</a:t>
            </a:r>
          </a:p>
          <a:p>
            <a:pPr marL="365760" indent="-365760">
              <a:buFont typeface="Arial" panose="020B0604020202020204" pitchFamily="34" charset="0"/>
              <a:buChar char="•"/>
            </a:pPr>
            <a:r>
              <a:rPr lang="en-US" sz="1800" b="0" dirty="0">
                <a:solidFill>
                  <a:schemeClr val="bg1">
                    <a:lumMod val="50000"/>
                  </a:schemeClr>
                </a:solidFill>
              </a:rPr>
              <a:t>CCBWQA continues to pursue a multi-pronged approach to reduce nutrient loading.</a:t>
            </a:r>
          </a:p>
          <a:p>
            <a:pPr marL="365760" indent="-365760">
              <a:buFont typeface="Arial" panose="020B0604020202020204" pitchFamily="34" charset="0"/>
              <a:buChar char="•"/>
            </a:pPr>
            <a:r>
              <a:rPr lang="en-US" sz="1800" b="0" dirty="0">
                <a:solidFill>
                  <a:schemeClr val="bg1">
                    <a:lumMod val="50000"/>
                  </a:schemeClr>
                </a:solidFill>
              </a:rPr>
              <a:t>Both watershed controls and in-reservoir approaches are important.</a:t>
            </a:r>
          </a:p>
          <a:p>
            <a:pPr marL="365760" indent="-365760">
              <a:buFont typeface="Arial" panose="020B0604020202020204" pitchFamily="34" charset="0"/>
              <a:buChar char="•"/>
            </a:pPr>
            <a:r>
              <a:rPr lang="en-US" sz="1800" b="0" dirty="0">
                <a:solidFill>
                  <a:schemeClr val="bg1">
                    <a:lumMod val="50000"/>
                  </a:schemeClr>
                </a:solidFill>
              </a:rPr>
              <a:t>Effective stormwater management starts at the source with runoff reduction at the site scale.</a:t>
            </a:r>
          </a:p>
          <a:p>
            <a:pPr marL="365760" indent="-365760">
              <a:buFont typeface="Arial" panose="020B0604020202020204" pitchFamily="34" charset="0"/>
              <a:buChar char="•"/>
            </a:pPr>
            <a:r>
              <a:rPr lang="en-US" sz="1800" b="0" dirty="0">
                <a:solidFill>
                  <a:schemeClr val="bg1">
                    <a:lumMod val="50000"/>
                  </a:schemeClr>
                </a:solidFill>
              </a:rPr>
              <a:t>Pollutant load reduction (not just concentration) must be considered when selecting stormwater controls.</a:t>
            </a:r>
          </a:p>
          <a:p>
            <a:pPr marL="365760" indent="-365760">
              <a:buFont typeface="Arial" panose="020B0604020202020204" pitchFamily="34" charset="0"/>
              <a:buChar char="•"/>
            </a:pPr>
            <a:r>
              <a:rPr lang="en-US" sz="1800" b="0" dirty="0">
                <a:solidFill>
                  <a:schemeClr val="bg1">
                    <a:lumMod val="50000"/>
                  </a:schemeClr>
                </a:solidFill>
              </a:rPr>
              <a:t>Stream reclamation provides multiple benefits and is a key tool in the Cherry Creek Basin toolbox.</a:t>
            </a:r>
          </a:p>
          <a:p>
            <a:pPr marL="800100" indent="-571500">
              <a:buFont typeface="Arial" panose="020B0604020202020204" pitchFamily="34" charset="0"/>
              <a:buChar char="•"/>
            </a:pPr>
            <a:endParaRPr lang="en-US" dirty="0">
              <a:solidFill>
                <a:schemeClr val="bg1">
                  <a:lumMod val="50000"/>
                </a:schemeClr>
              </a:solidFill>
            </a:endParaRPr>
          </a:p>
        </p:txBody>
      </p:sp>
      <p:sp>
        <p:nvSpPr>
          <p:cNvPr id="2" name="Title 1">
            <a:extLst>
              <a:ext uri="{FF2B5EF4-FFF2-40B4-BE49-F238E27FC236}">
                <a16:creationId xmlns:a16="http://schemas.microsoft.com/office/drawing/2014/main" id="{BC644999-67DF-674C-97D2-325F1478A1AB}"/>
              </a:ext>
            </a:extLst>
          </p:cNvPr>
          <p:cNvSpPr>
            <a:spLocks noGrp="1"/>
          </p:cNvSpPr>
          <p:nvPr>
            <p:ph type="title"/>
          </p:nvPr>
        </p:nvSpPr>
        <p:spPr>
          <a:xfrm>
            <a:off x="169565" y="251155"/>
            <a:ext cx="8037600" cy="719260"/>
          </a:xfrm>
        </p:spPr>
        <p:txBody>
          <a:bodyPr>
            <a:normAutofit/>
          </a:bodyPr>
          <a:lstStyle/>
          <a:p>
            <a:r>
              <a:rPr lang="en-US" sz="3600" b="0" dirty="0">
                <a:latin typeface="Oswald" panose="00000500000000000000" pitchFamily="2" charset="0"/>
              </a:rPr>
              <a:t>Take-Aways</a:t>
            </a:r>
          </a:p>
        </p:txBody>
      </p:sp>
      <p:pic>
        <p:nvPicPr>
          <p:cNvPr id="4" name="Picture 3">
            <a:extLst>
              <a:ext uri="{FF2B5EF4-FFF2-40B4-BE49-F238E27FC236}">
                <a16:creationId xmlns:a16="http://schemas.microsoft.com/office/drawing/2014/main" id="{8F0BD353-314A-40DA-739C-742BE38074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8065" y="1633660"/>
            <a:ext cx="3045934" cy="2976440"/>
          </a:xfrm>
          <a:prstGeom prst="rect">
            <a:avLst/>
          </a:prstGeom>
        </p:spPr>
      </p:pic>
      <p:pic>
        <p:nvPicPr>
          <p:cNvPr id="5" name="Google Shape;130;p16">
            <a:extLst>
              <a:ext uri="{FF2B5EF4-FFF2-40B4-BE49-F238E27FC236}">
                <a16:creationId xmlns:a16="http://schemas.microsoft.com/office/drawing/2014/main" id="{BDD138BD-D277-69AC-3686-9AA9DFD0FC05}"/>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1766251" flipH="1">
            <a:off x="5897801" y="1522892"/>
            <a:ext cx="2169405" cy="1139440"/>
          </a:xfrm>
          <a:prstGeom prst="rect">
            <a:avLst/>
          </a:prstGeom>
          <a:noFill/>
          <a:ln>
            <a:noFill/>
          </a:ln>
        </p:spPr>
      </p:pic>
    </p:spTree>
    <p:extLst>
      <p:ext uri="{BB962C8B-B14F-4D97-AF65-F5344CB8AC3E}">
        <p14:creationId xmlns:p14="http://schemas.microsoft.com/office/powerpoint/2010/main" val="1433447332"/>
      </p:ext>
    </p:extLst>
  </p:cSld>
  <p:clrMapOvr>
    <a:overrideClrMapping bg1="lt1" tx1="dk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D5896B-FF5A-4843-AF6F-E48C1832AF74}"/>
              </a:ext>
            </a:extLst>
          </p:cNvPr>
          <p:cNvSpPr>
            <a:spLocks noGrp="1"/>
          </p:cNvSpPr>
          <p:nvPr>
            <p:ph type="title"/>
          </p:nvPr>
        </p:nvSpPr>
        <p:spPr>
          <a:xfrm>
            <a:off x="247039" y="276431"/>
            <a:ext cx="8037600" cy="1021500"/>
          </a:xfrm>
        </p:spPr>
        <p:txBody>
          <a:bodyPr>
            <a:normAutofit/>
          </a:bodyPr>
          <a:lstStyle/>
          <a:p>
            <a:r>
              <a:rPr lang="en-US" sz="3600" b="0" dirty="0">
                <a:latin typeface="Oswald" panose="00000500000000000000" pitchFamily="2" charset="0"/>
              </a:rPr>
              <a:t>Questions?</a:t>
            </a:r>
          </a:p>
        </p:txBody>
      </p:sp>
      <p:pic>
        <p:nvPicPr>
          <p:cNvPr id="10" name="Google Shape;122;p16" descr="A close up of a logo&#10;&#10;Description generated with very high confidence">
            <a:extLst>
              <a:ext uri="{FF2B5EF4-FFF2-40B4-BE49-F238E27FC236}">
                <a16:creationId xmlns:a16="http://schemas.microsoft.com/office/drawing/2014/main" id="{2B8A12DD-D2F2-53CE-FCB1-6AA6D08A7BD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3001" y="2158137"/>
            <a:ext cx="1614966" cy="1521169"/>
          </a:xfrm>
          <a:prstGeom prst="rect">
            <a:avLst/>
          </a:prstGeom>
          <a:noFill/>
          <a:ln>
            <a:noFill/>
          </a:ln>
        </p:spPr>
      </p:pic>
      <p:sp>
        <p:nvSpPr>
          <p:cNvPr id="11" name="Google Shape;124;p16">
            <a:extLst>
              <a:ext uri="{FF2B5EF4-FFF2-40B4-BE49-F238E27FC236}">
                <a16:creationId xmlns:a16="http://schemas.microsoft.com/office/drawing/2014/main" id="{B345A5CC-9554-F43D-3C52-F1F5C98BB002}"/>
              </a:ext>
            </a:extLst>
          </p:cNvPr>
          <p:cNvSpPr txBox="1"/>
          <p:nvPr/>
        </p:nvSpPr>
        <p:spPr>
          <a:xfrm>
            <a:off x="3027739" y="2158137"/>
            <a:ext cx="24762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latin typeface="Arial Narrow"/>
                <a:ea typeface="Arial Narrow"/>
                <a:cs typeface="Arial Narrow"/>
                <a:sym typeface="Arial Narrow"/>
              </a:rPr>
              <a:t>Jane Clary</a:t>
            </a:r>
            <a:endParaRPr sz="1800" dirty="0">
              <a:latin typeface="Arial Narrow"/>
              <a:ea typeface="Arial Narrow"/>
              <a:cs typeface="Arial Narrow"/>
              <a:sym typeface="Arial Narrow"/>
            </a:endParaRPr>
          </a:p>
          <a:p>
            <a:pPr marL="0" lvl="0" indent="0" algn="l" rtl="0">
              <a:spcBef>
                <a:spcPts val="0"/>
              </a:spcBef>
              <a:spcAft>
                <a:spcPts val="0"/>
              </a:spcAft>
              <a:buNone/>
            </a:pPr>
            <a:r>
              <a:rPr lang="en" sz="1800" dirty="0">
                <a:latin typeface="Arial Narrow"/>
                <a:ea typeface="Arial Narrow"/>
                <a:cs typeface="Arial Narrow"/>
                <a:sym typeface="Arial Narrow"/>
              </a:rPr>
              <a:t>Wright Water Engineers, CCBWQA</a:t>
            </a:r>
            <a:endParaRPr sz="1800" dirty="0">
              <a:latin typeface="Arial Narrow"/>
              <a:ea typeface="Arial Narrow"/>
              <a:cs typeface="Arial Narrow"/>
              <a:sym typeface="Arial Narrow"/>
            </a:endParaRPr>
          </a:p>
        </p:txBody>
      </p:sp>
      <p:sp>
        <p:nvSpPr>
          <p:cNvPr id="12" name="Google Shape;125;p16">
            <a:extLst>
              <a:ext uri="{FF2B5EF4-FFF2-40B4-BE49-F238E27FC236}">
                <a16:creationId xmlns:a16="http://schemas.microsoft.com/office/drawing/2014/main" id="{5E387FF2-6404-EABD-3B64-D8E693758CB1}"/>
              </a:ext>
            </a:extLst>
          </p:cNvPr>
          <p:cNvSpPr txBox="1"/>
          <p:nvPr/>
        </p:nvSpPr>
        <p:spPr>
          <a:xfrm>
            <a:off x="5611391" y="2144574"/>
            <a:ext cx="2328648"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latin typeface="Arial Narrow"/>
                <a:ea typeface="Arial Narrow"/>
                <a:cs typeface="Arial Narrow"/>
                <a:sym typeface="Arial Narrow"/>
              </a:rPr>
              <a:t>Erin Stewart</a:t>
            </a:r>
            <a:endParaRPr sz="1800" dirty="0">
              <a:latin typeface="Arial Narrow"/>
              <a:ea typeface="Arial Narrow"/>
              <a:cs typeface="Arial Narrow"/>
              <a:sym typeface="Arial Narrow"/>
            </a:endParaRPr>
          </a:p>
          <a:p>
            <a:pPr marL="0" lvl="0" indent="0" algn="l" rtl="0">
              <a:spcBef>
                <a:spcPts val="0"/>
              </a:spcBef>
              <a:spcAft>
                <a:spcPts val="0"/>
              </a:spcAft>
              <a:buNone/>
            </a:pPr>
            <a:r>
              <a:rPr lang="en" sz="1800" dirty="0">
                <a:latin typeface="Arial Narrow"/>
                <a:ea typeface="Arial Narrow"/>
                <a:cs typeface="Arial Narrow"/>
                <a:sym typeface="Arial Narrow"/>
              </a:rPr>
              <a:t>LRE Water, CCBWQA</a:t>
            </a:r>
            <a:endParaRPr sz="1800" dirty="0">
              <a:latin typeface="Arial Narrow"/>
              <a:ea typeface="Arial Narrow"/>
              <a:cs typeface="Arial Narrow"/>
              <a:sym typeface="Arial Narrow"/>
            </a:endParaRPr>
          </a:p>
        </p:txBody>
      </p:sp>
      <p:pic>
        <p:nvPicPr>
          <p:cNvPr id="13" name="Google Shape;128;p16">
            <a:extLst>
              <a:ext uri="{FF2B5EF4-FFF2-40B4-BE49-F238E27FC236}">
                <a16:creationId xmlns:a16="http://schemas.microsoft.com/office/drawing/2014/main" id="{708595BE-E002-97B7-2DB8-B660D32CFB6E}"/>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665924" y="2773737"/>
            <a:ext cx="1861394" cy="831300"/>
          </a:xfrm>
          <a:prstGeom prst="rect">
            <a:avLst/>
          </a:prstGeom>
          <a:noFill/>
          <a:ln>
            <a:noFill/>
          </a:ln>
        </p:spPr>
      </p:pic>
      <p:pic>
        <p:nvPicPr>
          <p:cNvPr id="14" name="Google Shape;129;p16">
            <a:extLst>
              <a:ext uri="{FF2B5EF4-FFF2-40B4-BE49-F238E27FC236}">
                <a16:creationId xmlns:a16="http://schemas.microsoft.com/office/drawing/2014/main" id="{478F13C9-870F-3C3E-D4C6-C32964FFCE32}"/>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81186" y="2829924"/>
            <a:ext cx="1448767" cy="831300"/>
          </a:xfrm>
          <a:prstGeom prst="rect">
            <a:avLst/>
          </a:prstGeom>
          <a:noFill/>
          <a:ln>
            <a:noFill/>
          </a:ln>
        </p:spPr>
      </p:pic>
    </p:spTree>
    <p:extLst>
      <p:ext uri="{BB962C8B-B14F-4D97-AF65-F5344CB8AC3E}">
        <p14:creationId xmlns:p14="http://schemas.microsoft.com/office/powerpoint/2010/main" val="146854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29CC85-118A-6C05-87CF-751C58CEEBD2}"/>
              </a:ext>
            </a:extLst>
          </p:cNvPr>
          <p:cNvPicPr>
            <a:picLocks noChangeAspect="1"/>
          </p:cNvPicPr>
          <p:nvPr/>
        </p:nvPicPr>
        <p:blipFill rotWithShape="1">
          <a:blip r:embed="rId3"/>
          <a:srcRect r="29758"/>
          <a:stretch/>
        </p:blipFill>
        <p:spPr>
          <a:xfrm>
            <a:off x="6350985" y="0"/>
            <a:ext cx="2793015" cy="5143500"/>
          </a:xfrm>
          <a:prstGeom prst="rect">
            <a:avLst/>
          </a:prstGeom>
        </p:spPr>
      </p:pic>
      <p:sp>
        <p:nvSpPr>
          <p:cNvPr id="16" name="Content Placeholder 15">
            <a:extLst>
              <a:ext uri="{FF2B5EF4-FFF2-40B4-BE49-F238E27FC236}">
                <a16:creationId xmlns:a16="http://schemas.microsoft.com/office/drawing/2014/main" id="{7B77819D-B4C6-40CB-B885-E4A076F12B76}"/>
              </a:ext>
            </a:extLst>
          </p:cNvPr>
          <p:cNvSpPr>
            <a:spLocks noGrp="1"/>
          </p:cNvSpPr>
          <p:nvPr>
            <p:ph type="body" idx="1"/>
          </p:nvPr>
        </p:nvSpPr>
        <p:spPr>
          <a:xfrm>
            <a:off x="0" y="1127051"/>
            <a:ext cx="5783580" cy="4016449"/>
          </a:xfrm>
        </p:spPr>
        <p:txBody>
          <a:bodyPr anchor="t">
            <a:normAutofit fontScale="92500" lnSpcReduction="20000"/>
          </a:bodyPr>
          <a:lstStyle/>
          <a:p>
            <a:pPr marL="571500" indent="-342900">
              <a:buFont typeface="Arial" panose="020B0604020202020204" pitchFamily="34" charset="0"/>
              <a:buChar char="•"/>
            </a:pPr>
            <a:r>
              <a:rPr lang="en-US" sz="2200" b="0" dirty="0">
                <a:solidFill>
                  <a:schemeClr val="bg2">
                    <a:lumMod val="60000"/>
                    <a:lumOff val="40000"/>
                  </a:schemeClr>
                </a:solidFill>
                <a:latin typeface="Oswald"/>
              </a:rPr>
              <a:t>Cherry Creek Reservoir Tributary Area: </a:t>
            </a:r>
            <a:r>
              <a:rPr lang="en-US" sz="2200" b="0" dirty="0">
                <a:latin typeface="Oswald"/>
              </a:rPr>
              <a:t>~ 390 sq. miles with </a:t>
            </a:r>
            <a:r>
              <a:rPr lang="en" sz="2200" b="0" dirty="0">
                <a:latin typeface="Oswald"/>
                <a:sym typeface="Oswald"/>
              </a:rPr>
              <a:t>600 miles of creeks and streams</a:t>
            </a:r>
          </a:p>
          <a:p>
            <a:pPr marL="571500" indent="-342900">
              <a:buFont typeface="Arial" panose="020B0604020202020204" pitchFamily="34" charset="0"/>
              <a:buChar char="•"/>
            </a:pPr>
            <a:r>
              <a:rPr lang="en" sz="2200" b="0" dirty="0">
                <a:solidFill>
                  <a:schemeClr val="bg2">
                    <a:lumMod val="60000"/>
                    <a:lumOff val="40000"/>
                  </a:schemeClr>
                </a:solidFill>
                <a:latin typeface="Oswald"/>
                <a:sym typeface="Oswald"/>
              </a:rPr>
              <a:t>Reservoir: </a:t>
            </a:r>
            <a:r>
              <a:rPr lang="en" sz="2200" b="0" dirty="0">
                <a:latin typeface="Oswald"/>
                <a:sym typeface="Oswald"/>
              </a:rPr>
              <a:t>Flood control, Walleye fishery, recreation</a:t>
            </a:r>
            <a:endParaRPr lang="en-US" sz="2200" b="0" dirty="0">
              <a:latin typeface="Oswald"/>
            </a:endParaRPr>
          </a:p>
          <a:p>
            <a:pPr marL="571500" indent="-342900">
              <a:buFont typeface="Arial" panose="020B0604020202020204" pitchFamily="34" charset="0"/>
              <a:buChar char="•"/>
            </a:pPr>
            <a:r>
              <a:rPr lang="en-US" sz="2200" b="0" dirty="0">
                <a:solidFill>
                  <a:schemeClr val="bg2">
                    <a:lumMod val="60000"/>
                    <a:lumOff val="40000"/>
                  </a:schemeClr>
                </a:solidFill>
                <a:latin typeface="Oswald"/>
              </a:rPr>
              <a:t>Regulation 72  </a:t>
            </a:r>
            <a:r>
              <a:rPr lang="en-US" sz="2200" b="0" dirty="0">
                <a:latin typeface="Oswald"/>
              </a:rPr>
              <a:t>includes requirements for:</a:t>
            </a:r>
          </a:p>
          <a:p>
            <a:pPr marL="1028700" lvl="1" indent="-342900">
              <a:buFont typeface="Arial" panose="020B0604020202020204" pitchFamily="34" charset="0"/>
              <a:buChar char="•"/>
            </a:pPr>
            <a:r>
              <a:rPr lang="en-US" sz="2200" b="0" dirty="0">
                <a:latin typeface="Oswald"/>
              </a:rPr>
              <a:t>Point Sources/Wastewater (72.4)</a:t>
            </a:r>
          </a:p>
          <a:p>
            <a:pPr marL="1028700" lvl="1" indent="-342900">
              <a:buFont typeface="Arial" panose="020B0604020202020204" pitchFamily="34" charset="0"/>
              <a:buChar char="•"/>
            </a:pPr>
            <a:r>
              <a:rPr lang="en-US" sz="2200" b="0" dirty="0">
                <a:latin typeface="Oswald"/>
              </a:rPr>
              <a:t>Nonpoint Sources &amp; ISDSs (72.6)</a:t>
            </a:r>
          </a:p>
          <a:p>
            <a:pPr marL="1028700" lvl="1" indent="-342900">
              <a:buFont typeface="Arial" panose="020B0604020202020204" pitchFamily="34" charset="0"/>
              <a:buChar char="•"/>
            </a:pPr>
            <a:r>
              <a:rPr lang="en-US" sz="2200" b="0" dirty="0">
                <a:latin typeface="Oswald"/>
              </a:rPr>
              <a:t>Stormwater (72.7)</a:t>
            </a:r>
          </a:p>
          <a:p>
            <a:pPr marL="1028700" lvl="1" indent="-342900">
              <a:buFont typeface="Arial" panose="020B0604020202020204" pitchFamily="34" charset="0"/>
              <a:buChar char="•"/>
            </a:pPr>
            <a:r>
              <a:rPr lang="en-US" sz="2200" b="0" dirty="0">
                <a:latin typeface="Oswald"/>
              </a:rPr>
              <a:t>Nutrient Monitoring (72.8)</a:t>
            </a:r>
          </a:p>
          <a:p>
            <a:pPr marL="1028700" lvl="1" indent="-342900">
              <a:buFont typeface="Arial" panose="020B0604020202020204" pitchFamily="34" charset="0"/>
              <a:buChar char="•"/>
            </a:pPr>
            <a:r>
              <a:rPr lang="en-US" sz="2200" b="0" dirty="0">
                <a:latin typeface="Oswald"/>
              </a:rPr>
              <a:t>Reporting (72.9)</a:t>
            </a:r>
          </a:p>
          <a:p>
            <a:pPr marL="571500" indent="-342900">
              <a:buFont typeface="Arial" panose="020B0604020202020204" pitchFamily="34" charset="0"/>
              <a:buChar char="•"/>
            </a:pPr>
            <a:r>
              <a:rPr lang="en-US" sz="2200" b="0" dirty="0">
                <a:solidFill>
                  <a:schemeClr val="bg2">
                    <a:lumMod val="60000"/>
                    <a:lumOff val="40000"/>
                  </a:schemeClr>
                </a:solidFill>
                <a:latin typeface="Oswald"/>
              </a:rPr>
              <a:t>Reg. 38</a:t>
            </a:r>
            <a:r>
              <a:rPr lang="en-US" sz="2200" b="0" dirty="0">
                <a:latin typeface="Oswald"/>
              </a:rPr>
              <a:t>: chlorophyll-a standard of 18 ug/L, with allowed exceedance 1X/5 years</a:t>
            </a:r>
          </a:p>
          <a:p>
            <a:pPr marL="571500" indent="-342900">
              <a:buFont typeface="Arial" panose="020B0604020202020204" pitchFamily="34" charset="0"/>
              <a:buChar char="•"/>
            </a:pPr>
            <a:r>
              <a:rPr lang="en-US" sz="2200" b="0" dirty="0">
                <a:solidFill>
                  <a:schemeClr val="bg2">
                    <a:lumMod val="60000"/>
                    <a:lumOff val="40000"/>
                  </a:schemeClr>
                </a:solidFill>
                <a:latin typeface="Oswald"/>
              </a:rPr>
              <a:t>Reg. 72 </a:t>
            </a:r>
            <a:r>
              <a:rPr lang="en-US" sz="2200" b="0" dirty="0">
                <a:latin typeface="Oswald"/>
              </a:rPr>
              <a:t>focuses on nutrient controls (particularly phosphorus) to meet chlorophyll-a standard</a:t>
            </a:r>
          </a:p>
        </p:txBody>
      </p:sp>
      <p:sp>
        <p:nvSpPr>
          <p:cNvPr id="6" name="Title 5">
            <a:extLst>
              <a:ext uri="{FF2B5EF4-FFF2-40B4-BE49-F238E27FC236}">
                <a16:creationId xmlns:a16="http://schemas.microsoft.com/office/drawing/2014/main" id="{0FA1EB42-5199-4C5D-9301-C9AE60E6900F}"/>
              </a:ext>
            </a:extLst>
          </p:cNvPr>
          <p:cNvSpPr>
            <a:spLocks noGrp="1"/>
          </p:cNvSpPr>
          <p:nvPr>
            <p:ph type="title"/>
          </p:nvPr>
        </p:nvSpPr>
        <p:spPr>
          <a:xfrm>
            <a:off x="119764" y="178060"/>
            <a:ext cx="8037600" cy="1021500"/>
          </a:xfrm>
        </p:spPr>
        <p:txBody>
          <a:bodyPr>
            <a:normAutofit/>
          </a:bodyPr>
          <a:lstStyle/>
          <a:p>
            <a:r>
              <a:rPr lang="en-US" sz="3600" b="0" dirty="0">
                <a:latin typeface="Oswald" panose="00000500000000000000" pitchFamily="2" charset="0"/>
              </a:rPr>
              <a:t>Background</a:t>
            </a:r>
          </a:p>
        </p:txBody>
      </p:sp>
      <p:sp>
        <p:nvSpPr>
          <p:cNvPr id="2" name="TextBox 1">
            <a:extLst>
              <a:ext uri="{FF2B5EF4-FFF2-40B4-BE49-F238E27FC236}">
                <a16:creationId xmlns:a16="http://schemas.microsoft.com/office/drawing/2014/main" id="{BE3A0E96-A0B7-499C-B0B9-BF703E347CFB}"/>
              </a:ext>
            </a:extLst>
          </p:cNvPr>
          <p:cNvSpPr txBox="1"/>
          <p:nvPr/>
        </p:nvSpPr>
        <p:spPr>
          <a:xfrm>
            <a:off x="6439228" y="4393020"/>
            <a:ext cx="1114408" cy="253916"/>
          </a:xfrm>
          <a:prstGeom prst="rect">
            <a:avLst/>
          </a:prstGeom>
          <a:noFill/>
        </p:spPr>
        <p:txBody>
          <a:bodyPr wrap="none" rtlCol="0">
            <a:spAutoFit/>
          </a:bodyPr>
          <a:lstStyle/>
          <a:p>
            <a:r>
              <a:rPr lang="en-US" sz="1050" dirty="0">
                <a:solidFill>
                  <a:schemeClr val="bg1"/>
                </a:solidFill>
              </a:rPr>
              <a:t>El Paso County</a:t>
            </a:r>
          </a:p>
        </p:txBody>
      </p:sp>
      <p:sp>
        <p:nvSpPr>
          <p:cNvPr id="9" name="TextBox 8">
            <a:extLst>
              <a:ext uri="{FF2B5EF4-FFF2-40B4-BE49-F238E27FC236}">
                <a16:creationId xmlns:a16="http://schemas.microsoft.com/office/drawing/2014/main" id="{9423AE90-1906-4505-BA6D-C4C2EDE14C77}"/>
              </a:ext>
            </a:extLst>
          </p:cNvPr>
          <p:cNvSpPr txBox="1"/>
          <p:nvPr/>
        </p:nvSpPr>
        <p:spPr>
          <a:xfrm>
            <a:off x="8589057" y="1490377"/>
            <a:ext cx="590226" cy="253916"/>
          </a:xfrm>
          <a:prstGeom prst="rect">
            <a:avLst/>
          </a:prstGeom>
          <a:noFill/>
        </p:spPr>
        <p:txBody>
          <a:bodyPr wrap="none" rtlCol="0">
            <a:spAutoFit/>
          </a:bodyPr>
          <a:lstStyle/>
          <a:p>
            <a:r>
              <a:rPr lang="en-US" sz="1050" dirty="0">
                <a:solidFill>
                  <a:schemeClr val="bg1"/>
                </a:solidFill>
              </a:rPr>
              <a:t>Aurora</a:t>
            </a:r>
          </a:p>
        </p:txBody>
      </p:sp>
      <p:sp>
        <p:nvSpPr>
          <p:cNvPr id="10" name="TextBox 9">
            <a:extLst>
              <a:ext uri="{FF2B5EF4-FFF2-40B4-BE49-F238E27FC236}">
                <a16:creationId xmlns:a16="http://schemas.microsoft.com/office/drawing/2014/main" id="{C10DC42C-7166-4FC7-B678-EA0211160CBE}"/>
              </a:ext>
            </a:extLst>
          </p:cNvPr>
          <p:cNvSpPr txBox="1"/>
          <p:nvPr/>
        </p:nvSpPr>
        <p:spPr>
          <a:xfrm>
            <a:off x="7976791" y="493931"/>
            <a:ext cx="763351" cy="253916"/>
          </a:xfrm>
          <a:prstGeom prst="rect">
            <a:avLst/>
          </a:prstGeom>
          <a:noFill/>
        </p:spPr>
        <p:txBody>
          <a:bodyPr wrap="none" rtlCol="0">
            <a:spAutoFit/>
          </a:bodyPr>
          <a:lstStyle/>
          <a:p>
            <a:r>
              <a:rPr lang="en-US" sz="1050" dirty="0">
                <a:solidFill>
                  <a:schemeClr val="accent1"/>
                </a:solidFill>
              </a:rPr>
              <a:t>Reservoir</a:t>
            </a:r>
          </a:p>
        </p:txBody>
      </p:sp>
      <p:cxnSp>
        <p:nvCxnSpPr>
          <p:cNvPr id="11" name="Straight Arrow Connector 10">
            <a:extLst>
              <a:ext uri="{FF2B5EF4-FFF2-40B4-BE49-F238E27FC236}">
                <a16:creationId xmlns:a16="http://schemas.microsoft.com/office/drawing/2014/main" id="{39229400-9536-42C9-9EE2-D58C2140E0CE}"/>
              </a:ext>
            </a:extLst>
          </p:cNvPr>
          <p:cNvCxnSpPr>
            <a:cxnSpLocks/>
          </p:cNvCxnSpPr>
          <p:nvPr/>
        </p:nvCxnSpPr>
        <p:spPr>
          <a:xfrm flipH="1">
            <a:off x="7632213" y="688810"/>
            <a:ext cx="394446" cy="1462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22240407-A8F0-2A15-4428-325B9E56C8F2}"/>
              </a:ext>
            </a:extLst>
          </p:cNvPr>
          <p:cNvSpPr/>
          <p:nvPr/>
        </p:nvSpPr>
        <p:spPr>
          <a:xfrm>
            <a:off x="7553636" y="128756"/>
            <a:ext cx="704539" cy="3039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7767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0"/>
          <p:cNvSpPr txBox="1">
            <a:spLocks noGrp="1"/>
          </p:cNvSpPr>
          <p:nvPr>
            <p:ph type="title"/>
          </p:nvPr>
        </p:nvSpPr>
        <p:spPr>
          <a:xfrm>
            <a:off x="411153" y="417739"/>
            <a:ext cx="8037600" cy="1021500"/>
          </a:xfrm>
          <a:prstGeom prst="rect">
            <a:avLst/>
          </a:prstGeom>
        </p:spPr>
        <p:txBody>
          <a:bodyPr spcFirstLastPara="1" wrap="square" lIns="91425" tIns="45700" rIns="91425" bIns="45700" anchor="t" anchorCtr="0">
            <a:normAutofit/>
          </a:bodyPr>
          <a:lstStyle/>
          <a:p>
            <a:pPr marL="0" lvl="0" indent="0"/>
            <a:r>
              <a:rPr lang="en" sz="3600" b="0" dirty="0">
                <a:latin typeface="Oswald" panose="00000500000000000000" pitchFamily="2" charset="0"/>
                <a:sym typeface="Oswald"/>
              </a:rPr>
              <a:t>Chlorophyll-α Standard Not Currently Attained</a:t>
            </a:r>
            <a:r>
              <a:rPr lang="en" sz="3600" b="0" dirty="0">
                <a:latin typeface="Oswald" panose="00000500000000000000" pitchFamily="2" charset="0"/>
              </a:rPr>
              <a:t> </a:t>
            </a:r>
            <a:endParaRPr sz="3600" b="0" dirty="0">
              <a:latin typeface="Oswald" panose="00000500000000000000" pitchFamily="2" charset="0"/>
            </a:endParaRPr>
          </a:p>
        </p:txBody>
      </p:sp>
      <p:pic>
        <p:nvPicPr>
          <p:cNvPr id="168" name="Google Shape;168;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24925" y="1046412"/>
            <a:ext cx="8037601" cy="3869678"/>
          </a:xfrm>
          <a:prstGeom prst="rect">
            <a:avLst/>
          </a:prstGeom>
          <a:noFill/>
          <a:ln>
            <a:noFill/>
          </a:ln>
        </p:spPr>
      </p:pic>
      <p:sp>
        <p:nvSpPr>
          <p:cNvPr id="169" name="Google Shape;169;p20"/>
          <p:cNvSpPr txBox="1"/>
          <p:nvPr/>
        </p:nvSpPr>
        <p:spPr>
          <a:xfrm>
            <a:off x="6006075" y="2321325"/>
            <a:ext cx="174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Chl-a Std: 18 µg/L</a:t>
            </a:r>
            <a:endParaRPr dirty="0">
              <a:latin typeface="Lato"/>
              <a:ea typeface="Lato"/>
              <a:cs typeface="Lato"/>
              <a:sym typeface="Lato"/>
            </a:endParaRPr>
          </a:p>
        </p:txBody>
      </p:sp>
      <p:sp>
        <p:nvSpPr>
          <p:cNvPr id="170" name="Google Shape;170;p20"/>
          <p:cNvSpPr/>
          <p:nvPr/>
        </p:nvSpPr>
        <p:spPr>
          <a:xfrm>
            <a:off x="7984625" y="2129825"/>
            <a:ext cx="473100" cy="5133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20"/>
          <p:cNvSpPr txBox="1">
            <a:spLocks noGrp="1"/>
          </p:cNvSpPr>
          <p:nvPr>
            <p:ph type="body" idx="1"/>
          </p:nvPr>
        </p:nvSpPr>
        <p:spPr>
          <a:xfrm>
            <a:off x="1143000" y="2533130"/>
            <a:ext cx="7351800" cy="902100"/>
          </a:xfrm>
          <a:prstGeom prst="rect">
            <a:avLst/>
          </a:prstGeom>
        </p:spPr>
        <p:txBody>
          <a:bodyPr spcFirstLastPara="1" wrap="square" lIns="91425" tIns="45700" rIns="91425" bIns="45700" anchor="b" anchorCtr="0">
            <a:normAutofit/>
          </a:bodyPr>
          <a:lstStyle/>
          <a:p>
            <a:pPr marL="0" lvl="0" indent="0" algn="l" rtl="0">
              <a:spcBef>
                <a:spcPts val="400"/>
              </a:spcBef>
              <a:spcAft>
                <a:spcPts val="0"/>
              </a:spcAft>
              <a:buNone/>
            </a:pPr>
            <a:endParaRPr dirty="0"/>
          </a:p>
        </p:txBody>
      </p:sp>
      <p:sp>
        <p:nvSpPr>
          <p:cNvPr id="2" name="TextBox 1">
            <a:extLst>
              <a:ext uri="{FF2B5EF4-FFF2-40B4-BE49-F238E27FC236}">
                <a16:creationId xmlns:a16="http://schemas.microsoft.com/office/drawing/2014/main" id="{3639501B-6CC3-4198-5428-6EBEFA9DC236}"/>
              </a:ext>
            </a:extLst>
          </p:cNvPr>
          <p:cNvSpPr txBox="1"/>
          <p:nvPr/>
        </p:nvSpPr>
        <p:spPr>
          <a:xfrm>
            <a:off x="457200" y="4820118"/>
            <a:ext cx="592931" cy="307777"/>
          </a:xfrm>
          <a:prstGeom prst="rect">
            <a:avLst/>
          </a:prstGeom>
          <a:solidFill>
            <a:schemeClr val="bg1"/>
          </a:solidFill>
        </p:spPr>
        <p:txBody>
          <a:bodyPr wrap="square" rtlCol="0">
            <a:spAutoFit/>
          </a:bodyPr>
          <a:lstStyle/>
          <a:p>
            <a:r>
              <a:rPr lang="en-US" dirty="0"/>
              <a:t>1992</a:t>
            </a:r>
          </a:p>
        </p:txBody>
      </p:sp>
      <p:sp>
        <p:nvSpPr>
          <p:cNvPr id="3" name="TextBox 2">
            <a:extLst>
              <a:ext uri="{FF2B5EF4-FFF2-40B4-BE49-F238E27FC236}">
                <a16:creationId xmlns:a16="http://schemas.microsoft.com/office/drawing/2014/main" id="{9572C332-61A0-8F48-56F4-179415A81E03}"/>
              </a:ext>
            </a:extLst>
          </p:cNvPr>
          <p:cNvSpPr txBox="1"/>
          <p:nvPr/>
        </p:nvSpPr>
        <p:spPr>
          <a:xfrm>
            <a:off x="7984625" y="4823860"/>
            <a:ext cx="592931" cy="307777"/>
          </a:xfrm>
          <a:prstGeom prst="rect">
            <a:avLst/>
          </a:prstGeom>
          <a:solidFill>
            <a:schemeClr val="bg1"/>
          </a:solidFill>
        </p:spPr>
        <p:txBody>
          <a:bodyPr wrap="square" rtlCol="0">
            <a:spAutoFit/>
          </a:bodyPr>
          <a:lstStyle/>
          <a:p>
            <a:r>
              <a:rPr lang="en-US" dirty="0"/>
              <a:t>2021</a:t>
            </a:r>
          </a:p>
        </p:txBody>
      </p:sp>
      <p:sp>
        <p:nvSpPr>
          <p:cNvPr id="4" name="TextBox 3">
            <a:extLst>
              <a:ext uri="{FF2B5EF4-FFF2-40B4-BE49-F238E27FC236}">
                <a16:creationId xmlns:a16="http://schemas.microsoft.com/office/drawing/2014/main" id="{6DF30673-A48A-E456-063C-610BE727AC05}"/>
              </a:ext>
            </a:extLst>
          </p:cNvPr>
          <p:cNvSpPr txBox="1"/>
          <p:nvPr/>
        </p:nvSpPr>
        <p:spPr>
          <a:xfrm>
            <a:off x="5053012" y="4833088"/>
            <a:ext cx="592931" cy="307777"/>
          </a:xfrm>
          <a:prstGeom prst="rect">
            <a:avLst/>
          </a:prstGeom>
          <a:solidFill>
            <a:schemeClr val="bg1"/>
          </a:solidFill>
        </p:spPr>
        <p:txBody>
          <a:bodyPr wrap="square" rtlCol="0">
            <a:spAutoFit/>
          </a:bodyPr>
          <a:lstStyle/>
          <a:p>
            <a:r>
              <a:rPr lang="en-US" dirty="0"/>
              <a:t>2010</a:t>
            </a:r>
          </a:p>
        </p:txBody>
      </p:sp>
      <p:sp>
        <p:nvSpPr>
          <p:cNvPr id="5" name="TextBox 4">
            <a:extLst>
              <a:ext uri="{FF2B5EF4-FFF2-40B4-BE49-F238E27FC236}">
                <a16:creationId xmlns:a16="http://schemas.microsoft.com/office/drawing/2014/main" id="{40FE9472-FA63-F9EA-2C42-E33FE2C5314F}"/>
              </a:ext>
            </a:extLst>
          </p:cNvPr>
          <p:cNvSpPr txBox="1"/>
          <p:nvPr/>
        </p:nvSpPr>
        <p:spPr>
          <a:xfrm>
            <a:off x="257484" y="1322866"/>
            <a:ext cx="437763" cy="307777"/>
          </a:xfrm>
          <a:prstGeom prst="rect">
            <a:avLst/>
          </a:prstGeom>
          <a:solidFill>
            <a:schemeClr val="bg1"/>
          </a:solidFill>
        </p:spPr>
        <p:txBody>
          <a:bodyPr wrap="square" rtlCol="0">
            <a:spAutoFit/>
          </a:bodyPr>
          <a:lstStyle/>
          <a:p>
            <a:r>
              <a:rPr lang="en-US" dirty="0"/>
              <a:t>30</a:t>
            </a:r>
          </a:p>
        </p:txBody>
      </p:sp>
      <p:sp>
        <p:nvSpPr>
          <p:cNvPr id="6" name="TextBox 5">
            <a:extLst>
              <a:ext uri="{FF2B5EF4-FFF2-40B4-BE49-F238E27FC236}">
                <a16:creationId xmlns:a16="http://schemas.microsoft.com/office/drawing/2014/main" id="{3C1265A3-1E90-C5C8-E33C-82B84A5FF6A0}"/>
              </a:ext>
            </a:extLst>
          </p:cNvPr>
          <p:cNvSpPr txBox="1"/>
          <p:nvPr/>
        </p:nvSpPr>
        <p:spPr>
          <a:xfrm>
            <a:off x="229726" y="3281341"/>
            <a:ext cx="437763" cy="307777"/>
          </a:xfrm>
          <a:prstGeom prst="rect">
            <a:avLst/>
          </a:prstGeom>
          <a:solidFill>
            <a:schemeClr val="bg1"/>
          </a:solidFill>
        </p:spPr>
        <p:txBody>
          <a:bodyPr wrap="square" rtlCol="0">
            <a:spAutoFit/>
          </a:bodyPr>
          <a:lstStyle/>
          <a:p>
            <a:r>
              <a:rPr lang="en-US" dirty="0"/>
              <a:t>12</a:t>
            </a:r>
          </a:p>
        </p:txBody>
      </p:sp>
      <p:sp>
        <p:nvSpPr>
          <p:cNvPr id="7" name="TextBox 6">
            <a:extLst>
              <a:ext uri="{FF2B5EF4-FFF2-40B4-BE49-F238E27FC236}">
                <a16:creationId xmlns:a16="http://schemas.microsoft.com/office/drawing/2014/main" id="{9AEADBFA-4D19-C9DA-231A-56A068311CC0}"/>
              </a:ext>
            </a:extLst>
          </p:cNvPr>
          <p:cNvSpPr txBox="1"/>
          <p:nvPr/>
        </p:nvSpPr>
        <p:spPr>
          <a:xfrm>
            <a:off x="212686" y="2386475"/>
            <a:ext cx="437763" cy="307777"/>
          </a:xfrm>
          <a:prstGeom prst="rect">
            <a:avLst/>
          </a:prstGeom>
          <a:solidFill>
            <a:schemeClr val="bg1"/>
          </a:solidFill>
        </p:spPr>
        <p:txBody>
          <a:bodyPr wrap="square" rtlCol="0">
            <a:spAutoFit/>
          </a:bodyPr>
          <a:lstStyle/>
          <a:p>
            <a:r>
              <a:rPr lang="en-US" dirty="0"/>
              <a:t>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2"/>
          <p:cNvSpPr txBox="1">
            <a:spLocks noGrp="1"/>
          </p:cNvSpPr>
          <p:nvPr>
            <p:ph type="title"/>
          </p:nvPr>
        </p:nvSpPr>
        <p:spPr>
          <a:xfrm>
            <a:off x="411153" y="341539"/>
            <a:ext cx="8037600" cy="1021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b="0" dirty="0">
                <a:latin typeface="Oswald"/>
                <a:ea typeface="Oswald"/>
                <a:cs typeface="Oswald"/>
                <a:sym typeface="Oswald"/>
              </a:rPr>
              <a:t>Nutrients </a:t>
            </a:r>
            <a:endParaRPr b="0" dirty="0">
              <a:latin typeface="Oswald"/>
              <a:ea typeface="Oswald"/>
              <a:cs typeface="Oswald"/>
              <a:sym typeface="Oswald"/>
            </a:endParaRPr>
          </a:p>
        </p:txBody>
      </p:sp>
      <p:sp>
        <p:nvSpPr>
          <p:cNvPr id="199" name="Google Shape;199;p22"/>
          <p:cNvSpPr txBox="1">
            <a:spLocks noGrp="1"/>
          </p:cNvSpPr>
          <p:nvPr>
            <p:ph type="body" idx="1"/>
          </p:nvPr>
        </p:nvSpPr>
        <p:spPr>
          <a:xfrm>
            <a:off x="457200" y="2533130"/>
            <a:ext cx="8037600" cy="902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sz="2416" dirty="0"/>
          </a:p>
          <a:p>
            <a:pPr marL="914400" lvl="0" indent="0" algn="l" rtl="0">
              <a:spcBef>
                <a:spcPts val="400"/>
              </a:spcBef>
              <a:spcAft>
                <a:spcPts val="0"/>
              </a:spcAft>
              <a:buNone/>
            </a:pPr>
            <a:endParaRPr sz="2216" dirty="0"/>
          </a:p>
          <a:p>
            <a:pPr marL="457200" lvl="0" indent="0" algn="l" rtl="0">
              <a:spcBef>
                <a:spcPts val="400"/>
              </a:spcBef>
              <a:spcAft>
                <a:spcPts val="400"/>
              </a:spcAft>
              <a:buNone/>
            </a:pPr>
            <a:endParaRPr sz="2108" dirty="0"/>
          </a:p>
        </p:txBody>
      </p:sp>
      <p:pic>
        <p:nvPicPr>
          <p:cNvPr id="200" name="Google Shape;200;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500750" y="25875"/>
            <a:ext cx="5648927" cy="2545874"/>
          </a:xfrm>
          <a:prstGeom prst="rect">
            <a:avLst/>
          </a:prstGeom>
          <a:noFill/>
          <a:ln>
            <a:noFill/>
          </a:ln>
        </p:spPr>
      </p:pic>
      <p:sp>
        <p:nvSpPr>
          <p:cNvPr id="201" name="Google Shape;201;p22"/>
          <p:cNvSpPr txBox="1"/>
          <p:nvPr/>
        </p:nvSpPr>
        <p:spPr>
          <a:xfrm>
            <a:off x="4107586" y="118415"/>
            <a:ext cx="2095498"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dirty="0">
                <a:highlight>
                  <a:schemeClr val="lt1"/>
                </a:highlight>
                <a:latin typeface="Lato"/>
                <a:ea typeface="Lato"/>
                <a:cs typeface="Lato"/>
                <a:sym typeface="Lato"/>
              </a:rPr>
              <a:t>Total Phosphorus</a:t>
            </a:r>
            <a:endParaRPr sz="1700" b="1" dirty="0">
              <a:highlight>
                <a:schemeClr val="lt1"/>
              </a:highlight>
              <a:latin typeface="Lato"/>
              <a:ea typeface="Lato"/>
              <a:cs typeface="Lato"/>
              <a:sym typeface="Lato"/>
            </a:endParaRPr>
          </a:p>
        </p:txBody>
      </p:sp>
      <p:pic>
        <p:nvPicPr>
          <p:cNvPr id="202" name="Google Shape;202;p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567601" y="2571750"/>
            <a:ext cx="5576397" cy="2545874"/>
          </a:xfrm>
          <a:prstGeom prst="rect">
            <a:avLst/>
          </a:prstGeom>
          <a:noFill/>
          <a:ln>
            <a:noFill/>
          </a:ln>
        </p:spPr>
      </p:pic>
      <p:sp>
        <p:nvSpPr>
          <p:cNvPr id="203" name="Google Shape;203;p22"/>
          <p:cNvSpPr txBox="1"/>
          <p:nvPr/>
        </p:nvSpPr>
        <p:spPr>
          <a:xfrm>
            <a:off x="3969716" y="4552513"/>
            <a:ext cx="1960809"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dirty="0">
                <a:highlight>
                  <a:schemeClr val="lt1"/>
                </a:highlight>
                <a:latin typeface="Lato"/>
                <a:ea typeface="Lato"/>
                <a:cs typeface="Lato"/>
                <a:sym typeface="Lato"/>
              </a:rPr>
              <a:t>Total Nitrogen</a:t>
            </a:r>
            <a:endParaRPr sz="1700" b="1" dirty="0">
              <a:highlight>
                <a:schemeClr val="lt1"/>
              </a:highlight>
              <a:latin typeface="Lato"/>
              <a:ea typeface="Lato"/>
              <a:cs typeface="Lato"/>
              <a:sym typeface="Lato"/>
            </a:endParaRPr>
          </a:p>
        </p:txBody>
      </p:sp>
      <p:sp>
        <p:nvSpPr>
          <p:cNvPr id="204" name="Google Shape;204;p22"/>
          <p:cNvSpPr txBox="1"/>
          <p:nvPr/>
        </p:nvSpPr>
        <p:spPr>
          <a:xfrm>
            <a:off x="7251925" y="1192875"/>
            <a:ext cx="1892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“Old” Interim Criteria (87 ug/L) </a:t>
            </a:r>
            <a:endParaRPr sz="900" dirty="0">
              <a:latin typeface="Lato"/>
              <a:ea typeface="Lato"/>
              <a:cs typeface="Lato"/>
              <a:sym typeface="Lato"/>
            </a:endParaRPr>
          </a:p>
        </p:txBody>
      </p:sp>
      <p:sp>
        <p:nvSpPr>
          <p:cNvPr id="205" name="Google Shape;205;p22"/>
          <p:cNvSpPr txBox="1"/>
          <p:nvPr/>
        </p:nvSpPr>
        <p:spPr>
          <a:xfrm>
            <a:off x="152400" y="762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a:t>
            </a:r>
            <a:endParaRPr dirty="0"/>
          </a:p>
        </p:txBody>
      </p:sp>
      <p:sp>
        <p:nvSpPr>
          <p:cNvPr id="206" name="Google Shape;206;p22"/>
          <p:cNvSpPr txBox="1"/>
          <p:nvPr/>
        </p:nvSpPr>
        <p:spPr>
          <a:xfrm>
            <a:off x="7305650" y="3622450"/>
            <a:ext cx="183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Lato"/>
                <a:ea typeface="Lato"/>
                <a:cs typeface="Lato"/>
                <a:sym typeface="Lato"/>
              </a:rPr>
              <a:t>“Old” Interim Criteria (910 ug/L) </a:t>
            </a:r>
            <a:endParaRPr sz="900" dirty="0">
              <a:latin typeface="Lato"/>
              <a:ea typeface="Lato"/>
              <a:cs typeface="Lato"/>
              <a:sym typeface="Lato"/>
            </a:endParaRPr>
          </a:p>
        </p:txBody>
      </p:sp>
      <p:sp>
        <p:nvSpPr>
          <p:cNvPr id="207" name="Google Shape;207;p22"/>
          <p:cNvSpPr/>
          <p:nvPr/>
        </p:nvSpPr>
        <p:spPr>
          <a:xfrm>
            <a:off x="8897500" y="1038263"/>
            <a:ext cx="369900" cy="3687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08;p22"/>
          <p:cNvSpPr/>
          <p:nvPr/>
        </p:nvSpPr>
        <p:spPr>
          <a:xfrm>
            <a:off x="8897500" y="3009050"/>
            <a:ext cx="369900" cy="3687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09;p22"/>
          <p:cNvSpPr txBox="1">
            <a:spLocks noGrp="1"/>
          </p:cNvSpPr>
          <p:nvPr>
            <p:ph type="body" idx="1"/>
          </p:nvPr>
        </p:nvSpPr>
        <p:spPr>
          <a:xfrm>
            <a:off x="165551" y="1148399"/>
            <a:ext cx="3200700" cy="3302157"/>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b="0" dirty="0">
                <a:latin typeface="Arial Narrow" panose="020B0606020202030204" pitchFamily="34" charset="0"/>
                <a:sym typeface="Arial Narrow"/>
              </a:rPr>
              <a:t>Seasonal means for nutrients in CCR from the photic zone are measured from July-Sept. </a:t>
            </a:r>
            <a:endParaRPr b="0" dirty="0">
              <a:latin typeface="Arial Narrow" panose="020B0606020202030204" pitchFamily="34" charset="0"/>
              <a:sym typeface="Arial Narrow"/>
            </a:endParaRPr>
          </a:p>
          <a:p>
            <a:pPr marL="457200" lvl="0" indent="-368300" algn="l" rtl="0">
              <a:spcBef>
                <a:spcPts val="400"/>
              </a:spcBef>
              <a:spcAft>
                <a:spcPts val="0"/>
              </a:spcAft>
              <a:buSzPts val="2200"/>
              <a:buFont typeface="Arial Narrow"/>
              <a:buChar char="●"/>
            </a:pPr>
            <a:r>
              <a:rPr lang="en" b="0" dirty="0">
                <a:latin typeface="Arial Narrow" panose="020B0606020202030204" pitchFamily="34" charset="0"/>
                <a:sym typeface="Arial Narrow"/>
              </a:rPr>
              <a:t>Total phosphorus only met the interim lake nutrient criteria in 2021 since 2012.</a:t>
            </a:r>
            <a:endParaRPr b="0" dirty="0">
              <a:latin typeface="Arial Narrow" panose="020B0606020202030204" pitchFamily="34" charset="0"/>
              <a:sym typeface="Arial Narrow"/>
            </a:endParaRPr>
          </a:p>
          <a:p>
            <a:pPr marL="457200" lvl="0" indent="-368300" algn="l" rtl="0">
              <a:spcBef>
                <a:spcPts val="0"/>
              </a:spcBef>
              <a:spcAft>
                <a:spcPts val="0"/>
              </a:spcAft>
              <a:buSzPts val="2200"/>
              <a:buFont typeface="Arial Narrow"/>
              <a:buChar char="●"/>
            </a:pPr>
            <a:r>
              <a:rPr lang="en" b="0" dirty="0">
                <a:latin typeface="Arial Narrow" panose="020B0606020202030204" pitchFamily="34" charset="0"/>
                <a:sym typeface="Arial Narrow"/>
              </a:rPr>
              <a:t>Total nitrogen met the interim lake criteria 6 years since 2012.</a:t>
            </a:r>
            <a:endParaRPr b="0" dirty="0">
              <a:latin typeface="Arial Narrow" panose="020B0606020202030204" pitchFamily="34" charset="0"/>
              <a:sym typeface="Arial Narrow"/>
            </a:endParaRPr>
          </a:p>
        </p:txBody>
      </p:sp>
      <p:sp>
        <p:nvSpPr>
          <p:cNvPr id="2" name="TextBox 1">
            <a:extLst>
              <a:ext uri="{FF2B5EF4-FFF2-40B4-BE49-F238E27FC236}">
                <a16:creationId xmlns:a16="http://schemas.microsoft.com/office/drawing/2014/main" id="{E187708E-E4F2-AA16-4876-791CADDC2B17}"/>
              </a:ext>
            </a:extLst>
          </p:cNvPr>
          <p:cNvSpPr txBox="1"/>
          <p:nvPr/>
        </p:nvSpPr>
        <p:spPr>
          <a:xfrm>
            <a:off x="3657900" y="2401338"/>
            <a:ext cx="592931" cy="307777"/>
          </a:xfrm>
          <a:prstGeom prst="rect">
            <a:avLst/>
          </a:prstGeom>
          <a:solidFill>
            <a:schemeClr val="bg1"/>
          </a:solidFill>
        </p:spPr>
        <p:txBody>
          <a:bodyPr wrap="square" rtlCol="0">
            <a:spAutoFit/>
          </a:bodyPr>
          <a:lstStyle/>
          <a:p>
            <a:r>
              <a:rPr lang="en-US" dirty="0"/>
              <a:t>1992</a:t>
            </a:r>
          </a:p>
        </p:txBody>
      </p:sp>
      <p:sp>
        <p:nvSpPr>
          <p:cNvPr id="3" name="TextBox 2">
            <a:extLst>
              <a:ext uri="{FF2B5EF4-FFF2-40B4-BE49-F238E27FC236}">
                <a16:creationId xmlns:a16="http://schemas.microsoft.com/office/drawing/2014/main" id="{6665DAD6-CBF3-7E11-A6F0-A555C51E78F0}"/>
              </a:ext>
            </a:extLst>
          </p:cNvPr>
          <p:cNvSpPr txBox="1"/>
          <p:nvPr/>
        </p:nvSpPr>
        <p:spPr>
          <a:xfrm>
            <a:off x="8674469" y="2397821"/>
            <a:ext cx="592931" cy="307777"/>
          </a:xfrm>
          <a:prstGeom prst="rect">
            <a:avLst/>
          </a:prstGeom>
          <a:solidFill>
            <a:schemeClr val="bg1"/>
          </a:solidFill>
        </p:spPr>
        <p:txBody>
          <a:bodyPr wrap="square" rtlCol="0">
            <a:spAutoFit/>
          </a:bodyPr>
          <a:lstStyle/>
          <a:p>
            <a:r>
              <a:rPr lang="en-US" dirty="0"/>
              <a:t>2021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5EC74-134D-8639-F242-998DDC5E63CB}"/>
              </a:ext>
            </a:extLst>
          </p:cNvPr>
          <p:cNvSpPr>
            <a:spLocks noGrp="1"/>
          </p:cNvSpPr>
          <p:nvPr>
            <p:ph type="title"/>
          </p:nvPr>
        </p:nvSpPr>
        <p:spPr>
          <a:xfrm>
            <a:off x="146834" y="87560"/>
            <a:ext cx="8037600" cy="1021500"/>
          </a:xfrm>
        </p:spPr>
        <p:txBody>
          <a:bodyPr>
            <a:normAutofit fontScale="90000"/>
          </a:bodyPr>
          <a:lstStyle/>
          <a:p>
            <a:r>
              <a:rPr lang="en-US" b="0" dirty="0">
                <a:latin typeface="Oswald"/>
              </a:rPr>
              <a:t>Cherry Creek Reservoir Inflows Average Loads and Concentrations (from HSPF Model)</a:t>
            </a:r>
            <a:br>
              <a:rPr lang="en-US" b="0" dirty="0">
                <a:latin typeface="Oswald"/>
              </a:rPr>
            </a:br>
            <a:endParaRPr lang="en-US" b="0" dirty="0">
              <a:latin typeface="Oswald"/>
            </a:endParaRPr>
          </a:p>
        </p:txBody>
      </p:sp>
      <p:sp>
        <p:nvSpPr>
          <p:cNvPr id="4" name="Subtitle 2">
            <a:extLst>
              <a:ext uri="{FF2B5EF4-FFF2-40B4-BE49-F238E27FC236}">
                <a16:creationId xmlns:a16="http://schemas.microsoft.com/office/drawing/2014/main" id="{CCE3B6D8-A3B9-995B-39DE-2AC338D4DAC3}"/>
              </a:ext>
            </a:extLst>
          </p:cNvPr>
          <p:cNvSpPr txBox="1">
            <a:spLocks/>
          </p:cNvSpPr>
          <p:nvPr/>
        </p:nvSpPr>
        <p:spPr>
          <a:xfrm>
            <a:off x="146834" y="1682282"/>
            <a:ext cx="3806135" cy="2418231"/>
          </a:xfrm>
          <a:prstGeom prst="rect">
            <a:avLst/>
          </a:prstGeom>
          <a:noFill/>
          <a:ln>
            <a:noFill/>
          </a:ln>
        </p:spPr>
        <p:txBody>
          <a:bodyPr spcFirstLastPara="1" wrap="square" lIns="91425" tIns="45700" rIns="91425" bIns="45700" anchor="b" anchorCtr="0">
            <a:normAutofit fontScale="92500" lnSpcReduction="10000"/>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rgbClr val="888888"/>
              </a:buClr>
              <a:buSzPts val="2000"/>
              <a:buFont typeface="Arial"/>
              <a:buNone/>
              <a:defRPr sz="2000" b="1" i="0" u="none" strike="noStrike" cap="none">
                <a:solidFill>
                  <a:srgbClr val="888888"/>
                </a:solidFill>
                <a:latin typeface="Arial Narrow"/>
                <a:ea typeface="Arial Narrow"/>
                <a:cs typeface="Arial Narrow"/>
                <a:sym typeface="Arial Narrow"/>
              </a:defRPr>
            </a:lvl1pPr>
            <a:lvl2pPr marL="914400" marR="0" lvl="1" indent="-228600" algn="l" rtl="0">
              <a:lnSpc>
                <a:spcPct val="100000"/>
              </a:lnSpc>
              <a:spcBef>
                <a:spcPts val="360"/>
              </a:spcBef>
              <a:spcAft>
                <a:spcPts val="0"/>
              </a:spcAft>
              <a:buClr>
                <a:srgbClr val="888888"/>
              </a:buClr>
              <a:buSzPts val="1800"/>
              <a:buFont typeface="Arial"/>
              <a:buNone/>
              <a:defRPr sz="1800" b="1" i="0" u="none" strike="noStrike" cap="none">
                <a:solidFill>
                  <a:srgbClr val="888888"/>
                </a:solidFill>
                <a:latin typeface="Arial Narrow"/>
                <a:ea typeface="Arial Narrow"/>
                <a:cs typeface="Arial Narrow"/>
                <a:sym typeface="Arial Narrow"/>
              </a:defRPr>
            </a:lvl2pPr>
            <a:lvl3pPr marL="1371600" marR="0" lvl="2" indent="-228600" algn="l" rtl="0">
              <a:lnSpc>
                <a:spcPct val="100000"/>
              </a:lnSpc>
              <a:spcBef>
                <a:spcPts val="320"/>
              </a:spcBef>
              <a:spcAft>
                <a:spcPts val="0"/>
              </a:spcAft>
              <a:buClr>
                <a:srgbClr val="888888"/>
              </a:buClr>
              <a:buSzPts val="1600"/>
              <a:buFont typeface="Arial"/>
              <a:buNone/>
              <a:defRPr sz="1600" b="1" i="0" u="none" strike="noStrike" cap="none">
                <a:solidFill>
                  <a:srgbClr val="888888"/>
                </a:solidFill>
                <a:latin typeface="Arial Narrow"/>
                <a:ea typeface="Arial Narrow"/>
                <a:cs typeface="Arial Narrow"/>
                <a:sym typeface="Arial Narrow"/>
              </a:defRPr>
            </a:lvl3pPr>
            <a:lvl4pPr marL="1828800" marR="0" lvl="3" indent="-228600" algn="l" rtl="0">
              <a:lnSpc>
                <a:spcPct val="100000"/>
              </a:lnSpc>
              <a:spcBef>
                <a:spcPts val="280"/>
              </a:spcBef>
              <a:spcAft>
                <a:spcPts val="0"/>
              </a:spcAft>
              <a:buClr>
                <a:srgbClr val="888888"/>
              </a:buClr>
              <a:buSzPts val="1400"/>
              <a:buFont typeface="Arial"/>
              <a:buNone/>
              <a:defRPr sz="1400" b="1" i="0" u="none" strike="noStrike" cap="none">
                <a:solidFill>
                  <a:srgbClr val="888888"/>
                </a:solidFill>
                <a:latin typeface="Arial Narrow"/>
                <a:ea typeface="Arial Narrow"/>
                <a:cs typeface="Arial Narrow"/>
                <a:sym typeface="Arial Narrow"/>
              </a:defRPr>
            </a:lvl4pPr>
            <a:lvl5pPr marL="2286000" marR="0" lvl="4" indent="-228600" algn="l" rtl="0">
              <a:lnSpc>
                <a:spcPct val="100000"/>
              </a:lnSpc>
              <a:spcBef>
                <a:spcPts val="280"/>
              </a:spcBef>
              <a:spcAft>
                <a:spcPts val="0"/>
              </a:spcAft>
              <a:buClr>
                <a:srgbClr val="888888"/>
              </a:buClr>
              <a:buSzPts val="1400"/>
              <a:buFont typeface="Arial"/>
              <a:buNone/>
              <a:defRPr sz="1400" b="1" i="0" u="none" strike="noStrike" cap="none">
                <a:solidFill>
                  <a:srgbClr val="888888"/>
                </a:solidFill>
                <a:latin typeface="Arial Narrow"/>
                <a:ea typeface="Arial Narrow"/>
                <a:cs typeface="Arial Narrow"/>
                <a:sym typeface="Arial Narrow"/>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lang="en-US" sz="1800" dirty="0">
              <a:solidFill>
                <a:schemeClr val="tx1"/>
              </a:solidFill>
            </a:endParaRPr>
          </a:p>
          <a:p>
            <a:pPr marL="342900" indent="-342900">
              <a:buFont typeface="Arial" panose="020B0604020202020204" pitchFamily="34" charset="0"/>
              <a:buChar char="•"/>
            </a:pPr>
            <a:endParaRPr lang="en-US" sz="2200" b="0" dirty="0"/>
          </a:p>
          <a:p>
            <a:pPr marL="0" indent="0"/>
            <a:r>
              <a:rPr lang="en-US" sz="2200" b="0" dirty="0"/>
              <a:t>Baseline Model Results:</a:t>
            </a:r>
          </a:p>
          <a:p>
            <a:pPr marL="342900" indent="-342900">
              <a:buFont typeface="Arial" panose="020B0604020202020204" pitchFamily="34" charset="0"/>
              <a:buChar char="•"/>
            </a:pPr>
            <a:r>
              <a:rPr lang="en-US" sz="2200" b="0" dirty="0"/>
              <a:t>Flow: Average 19,500 AF/yr</a:t>
            </a:r>
          </a:p>
          <a:p>
            <a:pPr marL="342900" indent="-342900">
              <a:buFont typeface="Arial" panose="020B0604020202020204" pitchFamily="34" charset="0"/>
              <a:buChar char="•"/>
            </a:pPr>
            <a:r>
              <a:rPr lang="en-US" sz="2200" b="0" dirty="0"/>
              <a:t>TP: 10,800 lbs/yr, 0.205 mg/L</a:t>
            </a:r>
          </a:p>
          <a:p>
            <a:pPr marL="342900" indent="-342900">
              <a:buFont typeface="Arial" panose="020B0604020202020204" pitchFamily="34" charset="0"/>
              <a:buChar char="•"/>
            </a:pPr>
            <a:r>
              <a:rPr lang="en-US" sz="2200" b="0" dirty="0"/>
              <a:t>TN: 65,400 lbs/yr, 1.23 mg/L</a:t>
            </a:r>
          </a:p>
          <a:p>
            <a:pPr marL="342900" indent="-342900">
              <a:buFont typeface="Arial" panose="020B0604020202020204" pitchFamily="34" charset="0"/>
              <a:buChar char="•"/>
            </a:pPr>
            <a:r>
              <a:rPr lang="en-US" sz="2200" b="0" dirty="0"/>
              <a:t>TSS: 3,200 tons/yr, 123 mg/L</a:t>
            </a:r>
          </a:p>
          <a:p>
            <a:pPr marL="257175" indent="-257175">
              <a:buFont typeface="Wingdings" panose="05000000000000000000" pitchFamily="2" charset="2"/>
              <a:buChar char="Ø"/>
            </a:pPr>
            <a:endParaRPr lang="en-US" sz="2200" b="0" dirty="0"/>
          </a:p>
          <a:p>
            <a:pPr marL="257175" indent="-257175">
              <a:buFont typeface="Wingdings" panose="05000000000000000000" pitchFamily="2" charset="2"/>
              <a:buChar char="Ø"/>
            </a:pPr>
            <a:endParaRPr lang="en-US" dirty="0">
              <a:solidFill>
                <a:schemeClr val="tx1"/>
              </a:solidFill>
            </a:endParaRPr>
          </a:p>
        </p:txBody>
      </p:sp>
      <p:graphicFrame>
        <p:nvGraphicFramePr>
          <p:cNvPr id="6" name="Chart 5">
            <a:extLst>
              <a:ext uri="{FF2B5EF4-FFF2-40B4-BE49-F238E27FC236}">
                <a16:creationId xmlns:a16="http://schemas.microsoft.com/office/drawing/2014/main" id="{4887B557-589A-539C-5C41-6853DA90E841}"/>
              </a:ext>
            </a:extLst>
          </p:cNvPr>
          <p:cNvGraphicFramePr>
            <a:graphicFrameLocks/>
          </p:cNvGraphicFramePr>
          <p:nvPr>
            <p:extLst>
              <p:ext uri="{D42A27DB-BD31-4B8C-83A1-F6EECF244321}">
                <p14:modId xmlns:p14="http://schemas.microsoft.com/office/powerpoint/2010/main" val="2284889948"/>
              </p:ext>
            </p:extLst>
          </p:nvPr>
        </p:nvGraphicFramePr>
        <p:xfrm>
          <a:off x="3350420" y="1557337"/>
          <a:ext cx="5434909" cy="382554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61A1FF9-8DC6-B002-2971-A9E84DD6C6B0}"/>
              </a:ext>
            </a:extLst>
          </p:cNvPr>
          <p:cNvSpPr txBox="1"/>
          <p:nvPr/>
        </p:nvSpPr>
        <p:spPr>
          <a:xfrm>
            <a:off x="4379120" y="1157227"/>
            <a:ext cx="3526928" cy="400110"/>
          </a:xfrm>
          <a:prstGeom prst="rect">
            <a:avLst/>
          </a:prstGeom>
          <a:noFill/>
        </p:spPr>
        <p:txBody>
          <a:bodyPr wrap="none" rtlCol="0">
            <a:spAutoFit/>
          </a:bodyPr>
          <a:lstStyle/>
          <a:p>
            <a:r>
              <a:rPr lang="en-US" sz="2000" dirty="0">
                <a:solidFill>
                  <a:srgbClr val="888888"/>
                </a:solidFill>
                <a:latin typeface="Arial Narrow"/>
                <a:sym typeface="Arial Narrow"/>
              </a:rPr>
              <a:t>Reservoir Inflows from HSPF Model</a:t>
            </a:r>
          </a:p>
        </p:txBody>
      </p:sp>
    </p:spTree>
    <p:extLst>
      <p:ext uri="{BB962C8B-B14F-4D97-AF65-F5344CB8AC3E}">
        <p14:creationId xmlns:p14="http://schemas.microsoft.com/office/powerpoint/2010/main" val="287721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2"/>
          <p:cNvSpPr txBox="1">
            <a:spLocks noGrp="1"/>
          </p:cNvSpPr>
          <p:nvPr>
            <p:ph type="title"/>
          </p:nvPr>
        </p:nvSpPr>
        <p:spPr>
          <a:xfrm>
            <a:off x="287328" y="43421"/>
            <a:ext cx="1760547" cy="974552"/>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b="0" dirty="0">
                <a:latin typeface="Oswald"/>
                <a:ea typeface="Oswald"/>
                <a:cs typeface="Oswald"/>
                <a:sym typeface="Oswald"/>
              </a:rPr>
              <a:t>Other Metrics? </a:t>
            </a:r>
            <a:endParaRPr b="0" dirty="0">
              <a:latin typeface="Oswald"/>
              <a:ea typeface="Oswald"/>
              <a:cs typeface="Oswald"/>
              <a:sym typeface="Oswald"/>
            </a:endParaRPr>
          </a:p>
        </p:txBody>
      </p:sp>
      <p:pic>
        <p:nvPicPr>
          <p:cNvPr id="3074" name="Picture 2">
            <a:extLst>
              <a:ext uri="{FF2B5EF4-FFF2-40B4-BE49-F238E27FC236}">
                <a16:creationId xmlns:a16="http://schemas.microsoft.com/office/drawing/2014/main" id="{82D38D14-F098-FA35-306A-517673C99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117" y="15151"/>
            <a:ext cx="6754883" cy="490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2EA79E-72D8-9ACE-A215-DE752265D6CE}"/>
              </a:ext>
            </a:extLst>
          </p:cNvPr>
          <p:cNvSpPr txBox="1"/>
          <p:nvPr/>
        </p:nvSpPr>
        <p:spPr>
          <a:xfrm>
            <a:off x="161926" y="1294477"/>
            <a:ext cx="1971674" cy="2862322"/>
          </a:xfrm>
          <a:prstGeom prst="rect">
            <a:avLst/>
          </a:prstGeom>
          <a:noFill/>
        </p:spPr>
        <p:txBody>
          <a:bodyPr wrap="square">
            <a:spAutoFit/>
          </a:bodyPr>
          <a:lstStyle/>
          <a:p>
            <a:r>
              <a:rPr lang="en" sz="2000" dirty="0">
                <a:solidFill>
                  <a:srgbClr val="888888"/>
                </a:solidFill>
                <a:latin typeface="Arial Narrow" panose="020B0606020202030204" pitchFamily="34" charset="0"/>
                <a:sym typeface="Arial Narrow"/>
              </a:rPr>
              <a:t>Many factors affect annual mass storage:</a:t>
            </a:r>
          </a:p>
          <a:p>
            <a:endParaRPr lang="en" sz="2000" dirty="0">
              <a:solidFill>
                <a:srgbClr val="888888"/>
              </a:solidFill>
              <a:latin typeface="Arial Narrow" panose="020B0606020202030204" pitchFamily="34" charset="0"/>
              <a:sym typeface="Arial Narrow"/>
            </a:endParaRPr>
          </a:p>
          <a:p>
            <a:pPr marL="342900" indent="-342900">
              <a:buFont typeface="Arial" panose="020B0604020202020204" pitchFamily="34" charset="0"/>
              <a:buChar char="•"/>
            </a:pPr>
            <a:r>
              <a:rPr lang="en" sz="2000" dirty="0">
                <a:solidFill>
                  <a:srgbClr val="888888"/>
                </a:solidFill>
                <a:latin typeface="Arial Narrow" panose="020B0606020202030204" pitchFamily="34" charset="0"/>
                <a:sym typeface="Arial Narrow"/>
              </a:rPr>
              <a:t>Total inflows</a:t>
            </a:r>
          </a:p>
          <a:p>
            <a:pPr marL="342900" indent="-342900">
              <a:buFont typeface="Arial" panose="020B0604020202020204" pitchFamily="34" charset="0"/>
              <a:buChar char="•"/>
            </a:pPr>
            <a:r>
              <a:rPr lang="en" sz="2000" dirty="0">
                <a:solidFill>
                  <a:srgbClr val="888888"/>
                </a:solidFill>
                <a:latin typeface="Arial Narrow" panose="020B0606020202030204" pitchFamily="34" charset="0"/>
                <a:sym typeface="Arial Narrow"/>
              </a:rPr>
              <a:t>Total outflows Precipitation Internal loading</a:t>
            </a:r>
          </a:p>
          <a:p>
            <a:pPr marL="342900" indent="-342900">
              <a:buFont typeface="Arial" panose="020B0604020202020204" pitchFamily="34" charset="0"/>
              <a:buChar char="•"/>
            </a:pPr>
            <a:r>
              <a:rPr lang="en" sz="2000" dirty="0">
                <a:solidFill>
                  <a:srgbClr val="888888"/>
                </a:solidFill>
                <a:latin typeface="Arial Narrow" panose="020B0606020202030204" pitchFamily="34" charset="0"/>
                <a:sym typeface="Arial Narrow"/>
              </a:rPr>
              <a:t>Other factors</a:t>
            </a:r>
            <a:endParaRPr lang="en-US" sz="2000" dirty="0">
              <a:solidFill>
                <a:srgbClr val="888888"/>
              </a:solidFill>
              <a:latin typeface="Arial Narrow" panose="020B0606020202030204" pitchFamily="34" charset="0"/>
              <a:sym typeface="Arial Narrow"/>
            </a:endParaRPr>
          </a:p>
        </p:txBody>
      </p:sp>
      <p:sp>
        <p:nvSpPr>
          <p:cNvPr id="8" name="TextBox 7">
            <a:extLst>
              <a:ext uri="{FF2B5EF4-FFF2-40B4-BE49-F238E27FC236}">
                <a16:creationId xmlns:a16="http://schemas.microsoft.com/office/drawing/2014/main" id="{0735A3BE-DDA1-8C08-F68C-CB1C7CE4DB6C}"/>
              </a:ext>
            </a:extLst>
          </p:cNvPr>
          <p:cNvSpPr txBox="1"/>
          <p:nvPr/>
        </p:nvSpPr>
        <p:spPr>
          <a:xfrm>
            <a:off x="4466802" y="4487313"/>
            <a:ext cx="592931" cy="523220"/>
          </a:xfrm>
          <a:prstGeom prst="rect">
            <a:avLst/>
          </a:prstGeom>
          <a:solidFill>
            <a:schemeClr val="bg1"/>
          </a:solidFill>
        </p:spPr>
        <p:txBody>
          <a:bodyPr wrap="square" rtlCol="0">
            <a:spAutoFit/>
          </a:bodyPr>
          <a:lstStyle/>
          <a:p>
            <a:r>
              <a:rPr lang="en-US" dirty="0"/>
              <a:t>WY 2018</a:t>
            </a:r>
          </a:p>
        </p:txBody>
      </p:sp>
      <p:sp>
        <p:nvSpPr>
          <p:cNvPr id="9" name="TextBox 8">
            <a:extLst>
              <a:ext uri="{FF2B5EF4-FFF2-40B4-BE49-F238E27FC236}">
                <a16:creationId xmlns:a16="http://schemas.microsoft.com/office/drawing/2014/main" id="{76C34E19-A95B-5EF2-4C2B-3F117DD6427B}"/>
              </a:ext>
            </a:extLst>
          </p:cNvPr>
          <p:cNvSpPr txBox="1"/>
          <p:nvPr/>
        </p:nvSpPr>
        <p:spPr>
          <a:xfrm>
            <a:off x="5766558" y="4487313"/>
            <a:ext cx="592931" cy="523220"/>
          </a:xfrm>
          <a:prstGeom prst="rect">
            <a:avLst/>
          </a:prstGeom>
          <a:solidFill>
            <a:schemeClr val="bg1"/>
          </a:solidFill>
        </p:spPr>
        <p:txBody>
          <a:bodyPr wrap="square" rtlCol="0">
            <a:spAutoFit/>
          </a:bodyPr>
          <a:lstStyle/>
          <a:p>
            <a:r>
              <a:rPr lang="en-US" dirty="0"/>
              <a:t>WY 2019</a:t>
            </a:r>
          </a:p>
        </p:txBody>
      </p:sp>
      <p:sp>
        <p:nvSpPr>
          <p:cNvPr id="10" name="TextBox 9">
            <a:extLst>
              <a:ext uri="{FF2B5EF4-FFF2-40B4-BE49-F238E27FC236}">
                <a16:creationId xmlns:a16="http://schemas.microsoft.com/office/drawing/2014/main" id="{A1553DD0-979D-FAEE-8EEE-CA2C804C3D77}"/>
              </a:ext>
            </a:extLst>
          </p:cNvPr>
          <p:cNvSpPr txBox="1"/>
          <p:nvPr/>
        </p:nvSpPr>
        <p:spPr>
          <a:xfrm>
            <a:off x="6936316" y="4487313"/>
            <a:ext cx="592931" cy="523220"/>
          </a:xfrm>
          <a:prstGeom prst="rect">
            <a:avLst/>
          </a:prstGeom>
          <a:solidFill>
            <a:schemeClr val="bg1"/>
          </a:solidFill>
        </p:spPr>
        <p:txBody>
          <a:bodyPr wrap="square" rtlCol="0">
            <a:spAutoFit/>
          </a:bodyPr>
          <a:lstStyle/>
          <a:p>
            <a:r>
              <a:rPr lang="en-US" dirty="0"/>
              <a:t>WY 2020</a:t>
            </a:r>
          </a:p>
        </p:txBody>
      </p:sp>
      <p:sp>
        <p:nvSpPr>
          <p:cNvPr id="11" name="TextBox 10">
            <a:extLst>
              <a:ext uri="{FF2B5EF4-FFF2-40B4-BE49-F238E27FC236}">
                <a16:creationId xmlns:a16="http://schemas.microsoft.com/office/drawing/2014/main" id="{DF895FFB-9B78-17CB-1FF7-C6FCA24DA497}"/>
              </a:ext>
            </a:extLst>
          </p:cNvPr>
          <p:cNvSpPr txBox="1"/>
          <p:nvPr/>
        </p:nvSpPr>
        <p:spPr>
          <a:xfrm>
            <a:off x="8106075" y="4487313"/>
            <a:ext cx="592931" cy="523220"/>
          </a:xfrm>
          <a:prstGeom prst="rect">
            <a:avLst/>
          </a:prstGeom>
          <a:solidFill>
            <a:schemeClr val="bg1"/>
          </a:solidFill>
        </p:spPr>
        <p:txBody>
          <a:bodyPr wrap="square" rtlCol="0">
            <a:spAutoFit/>
          </a:bodyPr>
          <a:lstStyle/>
          <a:p>
            <a:r>
              <a:rPr lang="en-US" dirty="0"/>
              <a:t>WY 2021</a:t>
            </a:r>
          </a:p>
        </p:txBody>
      </p:sp>
      <p:sp>
        <p:nvSpPr>
          <p:cNvPr id="12" name="TextBox 11">
            <a:extLst>
              <a:ext uri="{FF2B5EF4-FFF2-40B4-BE49-F238E27FC236}">
                <a16:creationId xmlns:a16="http://schemas.microsoft.com/office/drawing/2014/main" id="{71C5D9C3-1C5A-D6B1-DDB5-EA1494B2850A}"/>
              </a:ext>
            </a:extLst>
          </p:cNvPr>
          <p:cNvSpPr txBox="1"/>
          <p:nvPr/>
        </p:nvSpPr>
        <p:spPr>
          <a:xfrm>
            <a:off x="3346847" y="4487313"/>
            <a:ext cx="755156" cy="523220"/>
          </a:xfrm>
          <a:prstGeom prst="rect">
            <a:avLst/>
          </a:prstGeom>
          <a:solidFill>
            <a:schemeClr val="bg1"/>
          </a:solidFill>
        </p:spPr>
        <p:txBody>
          <a:bodyPr wrap="square" rtlCol="0">
            <a:spAutoFit/>
          </a:bodyPr>
          <a:lstStyle/>
          <a:p>
            <a:r>
              <a:rPr lang="en-US" dirty="0"/>
              <a:t>1993-2020</a:t>
            </a:r>
          </a:p>
        </p:txBody>
      </p:sp>
    </p:spTree>
    <p:extLst>
      <p:ext uri="{BB962C8B-B14F-4D97-AF65-F5344CB8AC3E}">
        <p14:creationId xmlns:p14="http://schemas.microsoft.com/office/powerpoint/2010/main" val="231456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3"/>
          <p:cNvSpPr txBox="1">
            <a:spLocks noGrp="1"/>
          </p:cNvSpPr>
          <p:nvPr>
            <p:ph type="title"/>
          </p:nvPr>
        </p:nvSpPr>
        <p:spPr>
          <a:xfrm>
            <a:off x="411153" y="341539"/>
            <a:ext cx="8037600" cy="1021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b="0" dirty="0">
                <a:latin typeface="Oswald"/>
                <a:ea typeface="Oswald"/>
                <a:cs typeface="Oswald"/>
                <a:sym typeface="Oswald"/>
              </a:rPr>
              <a:t>Phytoplankton</a:t>
            </a:r>
            <a:endParaRPr b="0" dirty="0">
              <a:latin typeface="Oswald"/>
              <a:ea typeface="Oswald"/>
              <a:cs typeface="Oswald"/>
              <a:sym typeface="Oswald"/>
            </a:endParaRPr>
          </a:p>
        </p:txBody>
      </p:sp>
      <p:sp>
        <p:nvSpPr>
          <p:cNvPr id="215" name="Google Shape;215;p23"/>
          <p:cNvSpPr txBox="1"/>
          <p:nvPr/>
        </p:nvSpPr>
        <p:spPr>
          <a:xfrm>
            <a:off x="3915500" y="1912450"/>
            <a:ext cx="579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Lato"/>
              <a:ea typeface="Lato"/>
              <a:cs typeface="Lato"/>
              <a:sym typeface="Lato"/>
            </a:endParaRPr>
          </a:p>
        </p:txBody>
      </p:sp>
      <p:pic>
        <p:nvPicPr>
          <p:cNvPr id="216" name="Google Shape;216;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900341" y="128500"/>
            <a:ext cx="2805359" cy="2228625"/>
          </a:xfrm>
          <a:prstGeom prst="rect">
            <a:avLst/>
          </a:prstGeom>
          <a:noFill/>
          <a:ln>
            <a:noFill/>
          </a:ln>
        </p:spPr>
      </p:pic>
      <p:graphicFrame>
        <p:nvGraphicFramePr>
          <p:cNvPr id="217" name="Google Shape;217;p23"/>
          <p:cNvGraphicFramePr/>
          <p:nvPr/>
        </p:nvGraphicFramePr>
        <p:xfrm>
          <a:off x="3401050" y="2792470"/>
          <a:ext cx="5304650" cy="2228625"/>
        </p:xfrm>
        <a:graphic>
          <a:graphicData uri="http://schemas.openxmlformats.org/drawingml/2006/table">
            <a:tbl>
              <a:tblPr>
                <a:noFill/>
                <a:tableStyleId>{E5FD8A54-7E7E-4C04-849B-C315256BE71A}</a:tableStyleId>
              </a:tblPr>
              <a:tblGrid>
                <a:gridCol w="710375">
                  <a:extLst>
                    <a:ext uri="{9D8B030D-6E8A-4147-A177-3AD203B41FA5}">
                      <a16:colId xmlns:a16="http://schemas.microsoft.com/office/drawing/2014/main" val="20000"/>
                    </a:ext>
                  </a:extLst>
                </a:gridCol>
                <a:gridCol w="1382675">
                  <a:extLst>
                    <a:ext uri="{9D8B030D-6E8A-4147-A177-3AD203B41FA5}">
                      <a16:colId xmlns:a16="http://schemas.microsoft.com/office/drawing/2014/main" val="20001"/>
                    </a:ext>
                  </a:extLst>
                </a:gridCol>
                <a:gridCol w="1634400">
                  <a:extLst>
                    <a:ext uri="{9D8B030D-6E8A-4147-A177-3AD203B41FA5}">
                      <a16:colId xmlns:a16="http://schemas.microsoft.com/office/drawing/2014/main" val="20002"/>
                    </a:ext>
                  </a:extLst>
                </a:gridCol>
                <a:gridCol w="1577200">
                  <a:extLst>
                    <a:ext uri="{9D8B030D-6E8A-4147-A177-3AD203B41FA5}">
                      <a16:colId xmlns:a16="http://schemas.microsoft.com/office/drawing/2014/main" val="20003"/>
                    </a:ext>
                  </a:extLst>
                </a:gridCol>
              </a:tblGrid>
              <a:tr h="233250">
                <a:tc>
                  <a:txBody>
                    <a:bodyPr/>
                    <a:lstStyle/>
                    <a:p>
                      <a:pPr marL="0" lvl="0" indent="0" algn="l" rtl="0">
                        <a:spcBef>
                          <a:spcPts val="0"/>
                        </a:spcBef>
                        <a:spcAft>
                          <a:spcPts val="0"/>
                        </a:spcAft>
                        <a:buNone/>
                      </a:pPr>
                      <a:r>
                        <a:rPr lang="en" sz="1300"/>
                        <a:t>Year</a:t>
                      </a:r>
                      <a:endParaRPr sz="1300" dirty="0"/>
                    </a:p>
                  </a:txBody>
                  <a:tcPr marL="91425" marR="91425" marT="0" marB="0">
                    <a:solidFill>
                      <a:srgbClr val="77C5D5"/>
                    </a:solidFill>
                  </a:tcPr>
                </a:tc>
                <a:tc>
                  <a:txBody>
                    <a:bodyPr/>
                    <a:lstStyle/>
                    <a:p>
                      <a:pPr marL="0" lvl="0" indent="0" algn="l" rtl="0">
                        <a:spcBef>
                          <a:spcPts val="0"/>
                        </a:spcBef>
                        <a:spcAft>
                          <a:spcPts val="0"/>
                        </a:spcAft>
                        <a:buNone/>
                      </a:pPr>
                      <a:r>
                        <a:rPr lang="en" sz="1300"/>
                        <a:t>Bloom</a:t>
                      </a:r>
                      <a:endParaRPr sz="1300" dirty="0"/>
                    </a:p>
                  </a:txBody>
                  <a:tcPr marL="91425" marR="91425" marT="0" marB="0">
                    <a:solidFill>
                      <a:srgbClr val="77C5D5"/>
                    </a:solidFill>
                  </a:tcPr>
                </a:tc>
                <a:tc>
                  <a:txBody>
                    <a:bodyPr/>
                    <a:lstStyle/>
                    <a:p>
                      <a:pPr marL="0" lvl="0" indent="0" algn="l" rtl="0">
                        <a:spcBef>
                          <a:spcPts val="0"/>
                        </a:spcBef>
                        <a:spcAft>
                          <a:spcPts val="0"/>
                        </a:spcAft>
                        <a:buNone/>
                      </a:pPr>
                      <a:r>
                        <a:rPr lang="en" sz="1300"/>
                        <a:t>Toxin/ Closure</a:t>
                      </a:r>
                      <a:endParaRPr sz="1300" dirty="0"/>
                    </a:p>
                  </a:txBody>
                  <a:tcPr marL="91425" marR="91425" marT="0" marB="0">
                    <a:solidFill>
                      <a:srgbClr val="77C5D5"/>
                    </a:solidFill>
                  </a:tcPr>
                </a:tc>
                <a:tc>
                  <a:txBody>
                    <a:bodyPr/>
                    <a:lstStyle/>
                    <a:p>
                      <a:pPr marL="0" lvl="0" indent="0" algn="l" rtl="0">
                        <a:spcBef>
                          <a:spcPts val="0"/>
                        </a:spcBef>
                        <a:spcAft>
                          <a:spcPts val="0"/>
                        </a:spcAft>
                        <a:buNone/>
                      </a:pPr>
                      <a:r>
                        <a:rPr lang="en" sz="1300"/>
                        <a:t>Nitrogen Limitation</a:t>
                      </a:r>
                      <a:endParaRPr sz="1300" dirty="0"/>
                    </a:p>
                  </a:txBody>
                  <a:tcPr marL="91425" marR="91425" marT="0" marB="0">
                    <a:solidFill>
                      <a:srgbClr val="77C5D5"/>
                    </a:solidFill>
                  </a:tcPr>
                </a:tc>
                <a:extLst>
                  <a:ext uri="{0D108BD9-81ED-4DB2-BD59-A6C34878D82A}">
                    <a16:rowId xmlns:a16="http://schemas.microsoft.com/office/drawing/2014/main" val="10000"/>
                  </a:ext>
                </a:extLst>
              </a:tr>
              <a:tr h="233000">
                <a:tc>
                  <a:txBody>
                    <a:bodyPr/>
                    <a:lstStyle/>
                    <a:p>
                      <a:pPr marL="0" lvl="0" indent="0" algn="l" rtl="0">
                        <a:spcBef>
                          <a:spcPts val="0"/>
                        </a:spcBef>
                        <a:spcAft>
                          <a:spcPts val="0"/>
                        </a:spcAft>
                        <a:buNone/>
                      </a:pPr>
                      <a:r>
                        <a:rPr lang="en" sz="1300"/>
                        <a:t>2014</a:t>
                      </a:r>
                      <a:endParaRPr sz="1300" dirty="0"/>
                    </a:p>
                  </a:txBody>
                  <a:tcPr marL="91425" marR="91425" marT="0" marB="0"/>
                </a:tc>
                <a:tc>
                  <a:txBody>
                    <a:bodyPr/>
                    <a:lstStyle/>
                    <a:p>
                      <a:pPr marL="0" lvl="0" indent="0" algn="l" rtl="0">
                        <a:spcBef>
                          <a:spcPts val="0"/>
                        </a:spcBef>
                        <a:spcAft>
                          <a:spcPts val="0"/>
                        </a:spcAft>
                        <a:buNone/>
                      </a:pPr>
                      <a:r>
                        <a:rPr lang="en" sz="1300">
                          <a:solidFill>
                            <a:srgbClr val="CC4125"/>
                          </a:solidFill>
                        </a:rPr>
                        <a:t>Yes - Severe</a:t>
                      </a:r>
                      <a:endParaRPr sz="1300" dirty="0">
                        <a:solidFill>
                          <a:srgbClr val="CC4125"/>
                        </a:solidFill>
                      </a:endParaRPr>
                    </a:p>
                  </a:txBody>
                  <a:tcPr marL="91425" marR="91425" marT="0" marB="0"/>
                </a:tc>
                <a:tc>
                  <a:txBody>
                    <a:bodyPr/>
                    <a:lstStyle/>
                    <a:p>
                      <a:pPr marL="0" lvl="0" indent="0" algn="l" rtl="0">
                        <a:spcBef>
                          <a:spcPts val="0"/>
                        </a:spcBef>
                        <a:spcAft>
                          <a:spcPts val="0"/>
                        </a:spcAft>
                        <a:buNone/>
                      </a:pPr>
                      <a:r>
                        <a:rPr lang="en" sz="1300">
                          <a:solidFill>
                            <a:srgbClr val="CC4125"/>
                          </a:solidFill>
                        </a:rPr>
                        <a:t>Yes / Yes</a:t>
                      </a:r>
                      <a:endParaRPr sz="1300" dirty="0">
                        <a:solidFill>
                          <a:srgbClr val="CC4125"/>
                        </a:solidFill>
                      </a:endParaRPr>
                    </a:p>
                  </a:txBody>
                  <a:tcPr marL="91425" marR="91425" marT="0" marB="0"/>
                </a:tc>
                <a:tc>
                  <a:txBody>
                    <a:bodyPr/>
                    <a:lstStyle/>
                    <a:p>
                      <a:pPr marL="0" lvl="0" indent="0" algn="ctr" rtl="0">
                        <a:spcBef>
                          <a:spcPts val="0"/>
                        </a:spcBef>
                        <a:spcAft>
                          <a:spcPts val="0"/>
                        </a:spcAft>
                        <a:buNone/>
                      </a:pPr>
                      <a:r>
                        <a:rPr lang="en" sz="1300">
                          <a:solidFill>
                            <a:srgbClr val="9900FF"/>
                          </a:solidFill>
                        </a:rPr>
                        <a:t>YES </a:t>
                      </a:r>
                      <a:endParaRPr sz="1300" dirty="0">
                        <a:solidFill>
                          <a:srgbClr val="9900FF"/>
                        </a:solidFill>
                      </a:endParaRPr>
                    </a:p>
                  </a:txBody>
                  <a:tcPr marL="91425" marR="91425" marT="0" marB="0"/>
                </a:tc>
                <a:extLst>
                  <a:ext uri="{0D108BD9-81ED-4DB2-BD59-A6C34878D82A}">
                    <a16:rowId xmlns:a16="http://schemas.microsoft.com/office/drawing/2014/main" val="10001"/>
                  </a:ext>
                </a:extLst>
              </a:tr>
              <a:tr h="219275">
                <a:tc>
                  <a:txBody>
                    <a:bodyPr/>
                    <a:lstStyle/>
                    <a:p>
                      <a:pPr marL="0" lvl="0" indent="0" algn="l" rtl="0">
                        <a:spcBef>
                          <a:spcPts val="0"/>
                        </a:spcBef>
                        <a:spcAft>
                          <a:spcPts val="0"/>
                        </a:spcAft>
                        <a:buNone/>
                      </a:pPr>
                      <a:r>
                        <a:rPr lang="en" sz="1300"/>
                        <a:t>2015</a:t>
                      </a:r>
                      <a:endParaRPr sz="1300" dirty="0"/>
                    </a:p>
                  </a:txBody>
                  <a:tcPr marL="91425" marR="91425" marT="0" marB="0">
                    <a:solidFill>
                      <a:srgbClr val="D9D9D9"/>
                    </a:solidFill>
                  </a:tcPr>
                </a:tc>
                <a:tc>
                  <a:txBody>
                    <a:bodyPr/>
                    <a:lstStyle/>
                    <a:p>
                      <a:pPr marL="0" lvl="0" indent="0" algn="l" rtl="0">
                        <a:spcBef>
                          <a:spcPts val="0"/>
                        </a:spcBef>
                        <a:spcAft>
                          <a:spcPts val="0"/>
                        </a:spcAft>
                        <a:buNone/>
                      </a:pPr>
                      <a:r>
                        <a:rPr lang="en" sz="1300">
                          <a:solidFill>
                            <a:srgbClr val="CC4125"/>
                          </a:solidFill>
                        </a:rPr>
                        <a:t>Yes - Moderate</a:t>
                      </a:r>
                      <a:endParaRPr sz="1300" dirty="0">
                        <a:solidFill>
                          <a:srgbClr val="CC4125"/>
                        </a:solidFill>
                      </a:endParaRPr>
                    </a:p>
                  </a:txBody>
                  <a:tcPr marL="91425" marR="91425" marT="0" marB="0">
                    <a:solidFill>
                      <a:srgbClr val="D9D9D9"/>
                    </a:solidFill>
                  </a:tcPr>
                </a:tc>
                <a:tc>
                  <a:txBody>
                    <a:bodyPr/>
                    <a:lstStyle/>
                    <a:p>
                      <a:pPr marL="0" lvl="0" indent="0" algn="l" rtl="0">
                        <a:spcBef>
                          <a:spcPts val="0"/>
                        </a:spcBef>
                        <a:spcAft>
                          <a:spcPts val="0"/>
                        </a:spcAft>
                        <a:buNone/>
                      </a:pPr>
                      <a:r>
                        <a:rPr lang="en" sz="1300"/>
                        <a:t>ND / No</a:t>
                      </a:r>
                      <a:endParaRPr sz="1300" dirty="0"/>
                    </a:p>
                  </a:txBody>
                  <a:tcPr marL="91425" marR="91425" marT="0" marB="0">
                    <a:solidFill>
                      <a:srgbClr val="D9D9D9"/>
                    </a:solidFill>
                  </a:tcPr>
                </a:tc>
                <a:tc>
                  <a:txBody>
                    <a:bodyPr/>
                    <a:lstStyle/>
                    <a:p>
                      <a:pPr marL="0" lvl="0" indent="0" algn="ctr" rtl="0">
                        <a:spcBef>
                          <a:spcPts val="0"/>
                        </a:spcBef>
                        <a:spcAft>
                          <a:spcPts val="0"/>
                        </a:spcAft>
                        <a:buNone/>
                      </a:pPr>
                      <a:r>
                        <a:rPr lang="en" sz="1300">
                          <a:solidFill>
                            <a:srgbClr val="9900FF"/>
                          </a:solidFill>
                        </a:rPr>
                        <a:t>YES </a:t>
                      </a:r>
                      <a:endParaRPr sz="1300" dirty="0">
                        <a:solidFill>
                          <a:srgbClr val="9900FF"/>
                        </a:solidFill>
                      </a:endParaRPr>
                    </a:p>
                  </a:txBody>
                  <a:tcPr marL="91425" marR="91425" marT="0" marB="0">
                    <a:solidFill>
                      <a:srgbClr val="D9D9D9"/>
                    </a:solidFill>
                  </a:tcPr>
                </a:tc>
                <a:extLst>
                  <a:ext uri="{0D108BD9-81ED-4DB2-BD59-A6C34878D82A}">
                    <a16:rowId xmlns:a16="http://schemas.microsoft.com/office/drawing/2014/main" val="10002"/>
                  </a:ext>
                </a:extLst>
              </a:tr>
              <a:tr h="219275">
                <a:tc>
                  <a:txBody>
                    <a:bodyPr/>
                    <a:lstStyle/>
                    <a:p>
                      <a:pPr marL="0" lvl="0" indent="0" algn="l" rtl="0">
                        <a:spcBef>
                          <a:spcPts val="0"/>
                        </a:spcBef>
                        <a:spcAft>
                          <a:spcPts val="0"/>
                        </a:spcAft>
                        <a:buNone/>
                      </a:pPr>
                      <a:r>
                        <a:rPr lang="en" sz="1300"/>
                        <a:t>2016</a:t>
                      </a:r>
                      <a:endParaRPr sz="1300" dirty="0"/>
                    </a:p>
                  </a:txBody>
                  <a:tcPr marL="91425" marR="91425" marT="0" marB="0"/>
                </a:tc>
                <a:tc>
                  <a:txBody>
                    <a:bodyPr/>
                    <a:lstStyle/>
                    <a:p>
                      <a:pPr marL="0" lvl="0" indent="0" algn="l" rtl="0">
                        <a:spcBef>
                          <a:spcPts val="0"/>
                        </a:spcBef>
                        <a:spcAft>
                          <a:spcPts val="0"/>
                        </a:spcAft>
                        <a:buNone/>
                      </a:pPr>
                      <a:r>
                        <a:rPr lang="en" sz="1300">
                          <a:solidFill>
                            <a:srgbClr val="CC4125"/>
                          </a:solidFill>
                        </a:rPr>
                        <a:t>Yes - Severe</a:t>
                      </a:r>
                      <a:endParaRPr sz="1300" dirty="0">
                        <a:solidFill>
                          <a:srgbClr val="CC4125"/>
                        </a:solidFill>
                      </a:endParaRPr>
                    </a:p>
                  </a:txBody>
                  <a:tcPr marL="91425" marR="91425" marT="0" marB="0"/>
                </a:tc>
                <a:tc>
                  <a:txBody>
                    <a:bodyPr/>
                    <a:lstStyle/>
                    <a:p>
                      <a:pPr marL="0" lvl="0" indent="0" algn="l" rtl="0">
                        <a:spcBef>
                          <a:spcPts val="0"/>
                        </a:spcBef>
                        <a:spcAft>
                          <a:spcPts val="0"/>
                        </a:spcAft>
                        <a:buNone/>
                      </a:pPr>
                      <a:r>
                        <a:rPr lang="en" sz="1300">
                          <a:solidFill>
                            <a:srgbClr val="CC4125"/>
                          </a:solidFill>
                        </a:rPr>
                        <a:t>Yes / Yes</a:t>
                      </a:r>
                      <a:endParaRPr sz="1300" dirty="0">
                        <a:solidFill>
                          <a:srgbClr val="CC4125"/>
                        </a:solidFill>
                      </a:endParaRPr>
                    </a:p>
                  </a:txBody>
                  <a:tcPr marL="91425" marR="91425" marT="0" marB="0"/>
                </a:tc>
                <a:tc>
                  <a:txBody>
                    <a:bodyPr/>
                    <a:lstStyle/>
                    <a:p>
                      <a:pPr marL="0" lvl="0" indent="0" algn="ctr" rtl="0">
                        <a:spcBef>
                          <a:spcPts val="0"/>
                        </a:spcBef>
                        <a:spcAft>
                          <a:spcPts val="0"/>
                        </a:spcAft>
                        <a:buNone/>
                      </a:pPr>
                      <a:r>
                        <a:rPr lang="en" sz="1300">
                          <a:solidFill>
                            <a:srgbClr val="9900FF"/>
                          </a:solidFill>
                        </a:rPr>
                        <a:t>YES</a:t>
                      </a:r>
                      <a:endParaRPr sz="1300" dirty="0">
                        <a:solidFill>
                          <a:srgbClr val="9900FF"/>
                        </a:solidFill>
                      </a:endParaRPr>
                    </a:p>
                  </a:txBody>
                  <a:tcPr marL="91425" marR="91425" marT="0" marB="0"/>
                </a:tc>
                <a:extLst>
                  <a:ext uri="{0D108BD9-81ED-4DB2-BD59-A6C34878D82A}">
                    <a16:rowId xmlns:a16="http://schemas.microsoft.com/office/drawing/2014/main" val="10003"/>
                  </a:ext>
                </a:extLst>
              </a:tr>
              <a:tr h="226125">
                <a:tc>
                  <a:txBody>
                    <a:bodyPr/>
                    <a:lstStyle/>
                    <a:p>
                      <a:pPr marL="0" lvl="0" indent="0" algn="l" rtl="0">
                        <a:spcBef>
                          <a:spcPts val="0"/>
                        </a:spcBef>
                        <a:spcAft>
                          <a:spcPts val="0"/>
                        </a:spcAft>
                        <a:buNone/>
                      </a:pPr>
                      <a:r>
                        <a:rPr lang="en" sz="1300"/>
                        <a:t>2017</a:t>
                      </a:r>
                      <a:endParaRPr sz="1300" dirty="0"/>
                    </a:p>
                  </a:txBody>
                  <a:tcPr marL="91425" marR="91425" marT="0" marB="0">
                    <a:solidFill>
                      <a:srgbClr val="CCCCCC"/>
                    </a:solidFill>
                  </a:tcPr>
                </a:tc>
                <a:tc>
                  <a:txBody>
                    <a:bodyPr/>
                    <a:lstStyle/>
                    <a:p>
                      <a:pPr marL="0" lvl="0" indent="0" algn="l" rtl="0">
                        <a:spcBef>
                          <a:spcPts val="0"/>
                        </a:spcBef>
                        <a:spcAft>
                          <a:spcPts val="0"/>
                        </a:spcAft>
                        <a:buNone/>
                      </a:pPr>
                      <a:r>
                        <a:rPr lang="en" sz="1300">
                          <a:solidFill>
                            <a:srgbClr val="CC4125"/>
                          </a:solidFill>
                        </a:rPr>
                        <a:t>Yes </a:t>
                      </a:r>
                      <a:endParaRPr sz="1300" dirty="0">
                        <a:solidFill>
                          <a:srgbClr val="CC4125"/>
                        </a:solidFill>
                      </a:endParaRPr>
                    </a:p>
                  </a:txBody>
                  <a:tcPr marL="91425" marR="91425" marT="0" marB="0">
                    <a:solidFill>
                      <a:srgbClr val="CCCCCC"/>
                    </a:solidFill>
                  </a:tcPr>
                </a:tc>
                <a:tc>
                  <a:txBody>
                    <a:bodyPr/>
                    <a:lstStyle/>
                    <a:p>
                      <a:pPr marL="0" lvl="0" indent="0" algn="l" rtl="0">
                        <a:spcBef>
                          <a:spcPts val="0"/>
                        </a:spcBef>
                        <a:spcAft>
                          <a:spcPts val="0"/>
                        </a:spcAft>
                        <a:buNone/>
                      </a:pPr>
                      <a:r>
                        <a:rPr lang="en" sz="1300"/>
                        <a:t> - / No</a:t>
                      </a:r>
                      <a:endParaRPr sz="1300" dirty="0"/>
                    </a:p>
                  </a:txBody>
                  <a:tcPr marL="91425" marR="91425" marT="0" marB="0">
                    <a:solidFill>
                      <a:srgbClr val="CCCCCC"/>
                    </a:solidFill>
                  </a:tcPr>
                </a:tc>
                <a:tc>
                  <a:txBody>
                    <a:bodyPr/>
                    <a:lstStyle/>
                    <a:p>
                      <a:pPr marL="0" lvl="0" indent="0" algn="ctr" rtl="0">
                        <a:spcBef>
                          <a:spcPts val="0"/>
                        </a:spcBef>
                        <a:spcAft>
                          <a:spcPts val="0"/>
                        </a:spcAft>
                        <a:buNone/>
                      </a:pPr>
                      <a:r>
                        <a:rPr lang="en" sz="1300">
                          <a:solidFill>
                            <a:srgbClr val="9900FF"/>
                          </a:solidFill>
                        </a:rPr>
                        <a:t>YES</a:t>
                      </a:r>
                      <a:endParaRPr sz="1300" dirty="0">
                        <a:solidFill>
                          <a:srgbClr val="9900FF"/>
                        </a:solidFill>
                      </a:endParaRPr>
                    </a:p>
                  </a:txBody>
                  <a:tcPr marL="91425" marR="91425" marT="0" marB="0">
                    <a:solidFill>
                      <a:srgbClr val="CCCCCC"/>
                    </a:solidFill>
                  </a:tcPr>
                </a:tc>
                <a:extLst>
                  <a:ext uri="{0D108BD9-81ED-4DB2-BD59-A6C34878D82A}">
                    <a16:rowId xmlns:a16="http://schemas.microsoft.com/office/drawing/2014/main" val="10004"/>
                  </a:ext>
                </a:extLst>
              </a:tr>
              <a:tr h="223225">
                <a:tc>
                  <a:txBody>
                    <a:bodyPr/>
                    <a:lstStyle/>
                    <a:p>
                      <a:pPr marL="0" lvl="0" indent="0" algn="l" rtl="0">
                        <a:spcBef>
                          <a:spcPts val="0"/>
                        </a:spcBef>
                        <a:spcAft>
                          <a:spcPts val="0"/>
                        </a:spcAft>
                        <a:buNone/>
                      </a:pPr>
                      <a:r>
                        <a:rPr lang="en" sz="1300"/>
                        <a:t>2018</a:t>
                      </a:r>
                      <a:endParaRPr sz="1300" dirty="0"/>
                    </a:p>
                  </a:txBody>
                  <a:tcPr marL="91425" marR="91425" marT="0" marB="0"/>
                </a:tc>
                <a:tc>
                  <a:txBody>
                    <a:bodyPr/>
                    <a:lstStyle/>
                    <a:p>
                      <a:pPr marL="0" lvl="0" indent="0" algn="l" rtl="0">
                        <a:spcBef>
                          <a:spcPts val="0"/>
                        </a:spcBef>
                        <a:spcAft>
                          <a:spcPts val="0"/>
                        </a:spcAft>
                        <a:buNone/>
                      </a:pPr>
                      <a:r>
                        <a:rPr lang="en" sz="1300">
                          <a:solidFill>
                            <a:srgbClr val="CC4125"/>
                          </a:solidFill>
                        </a:rPr>
                        <a:t>Yes - Mild</a:t>
                      </a:r>
                      <a:endParaRPr sz="1300" dirty="0">
                        <a:solidFill>
                          <a:srgbClr val="CC4125"/>
                        </a:solidFill>
                      </a:endParaRPr>
                    </a:p>
                  </a:txBody>
                  <a:tcPr marL="91425" marR="91425" marT="0" marB="0"/>
                </a:tc>
                <a:tc>
                  <a:txBody>
                    <a:bodyPr/>
                    <a:lstStyle/>
                    <a:p>
                      <a:pPr marL="0" lvl="0" indent="0" algn="l" rtl="0">
                        <a:spcBef>
                          <a:spcPts val="0"/>
                        </a:spcBef>
                        <a:spcAft>
                          <a:spcPts val="0"/>
                        </a:spcAft>
                        <a:buNone/>
                      </a:pPr>
                      <a:r>
                        <a:rPr lang="en" sz="1300"/>
                        <a:t>ND / No</a:t>
                      </a:r>
                      <a:endParaRPr sz="1300" dirty="0"/>
                    </a:p>
                  </a:txBody>
                  <a:tcPr marL="91425" marR="91425" marT="0" marB="0"/>
                </a:tc>
                <a:tc>
                  <a:txBody>
                    <a:bodyPr/>
                    <a:lstStyle/>
                    <a:p>
                      <a:pPr marL="0" lvl="0" indent="0" algn="ctr" rtl="0">
                        <a:spcBef>
                          <a:spcPts val="0"/>
                        </a:spcBef>
                        <a:spcAft>
                          <a:spcPts val="0"/>
                        </a:spcAft>
                        <a:buNone/>
                      </a:pPr>
                      <a:r>
                        <a:rPr lang="en" sz="1300">
                          <a:solidFill>
                            <a:srgbClr val="9900FF"/>
                          </a:solidFill>
                        </a:rPr>
                        <a:t>YES</a:t>
                      </a:r>
                      <a:endParaRPr sz="1300" dirty="0">
                        <a:solidFill>
                          <a:srgbClr val="9900FF"/>
                        </a:solidFill>
                      </a:endParaRPr>
                    </a:p>
                  </a:txBody>
                  <a:tcPr marL="91425" marR="91425" marT="0" marB="0"/>
                </a:tc>
                <a:extLst>
                  <a:ext uri="{0D108BD9-81ED-4DB2-BD59-A6C34878D82A}">
                    <a16:rowId xmlns:a16="http://schemas.microsoft.com/office/drawing/2014/main" val="10005"/>
                  </a:ext>
                </a:extLst>
              </a:tr>
              <a:tr h="221075">
                <a:tc>
                  <a:txBody>
                    <a:bodyPr/>
                    <a:lstStyle/>
                    <a:p>
                      <a:pPr marL="0" lvl="0" indent="0" algn="l" rtl="0">
                        <a:spcBef>
                          <a:spcPts val="0"/>
                        </a:spcBef>
                        <a:spcAft>
                          <a:spcPts val="0"/>
                        </a:spcAft>
                        <a:buNone/>
                      </a:pPr>
                      <a:r>
                        <a:rPr lang="en" sz="1300"/>
                        <a:t>2019</a:t>
                      </a:r>
                      <a:endParaRPr sz="1300" dirty="0"/>
                    </a:p>
                  </a:txBody>
                  <a:tcPr marL="91425" marR="91425" marT="0" marB="0">
                    <a:solidFill>
                      <a:srgbClr val="D9D9D9"/>
                    </a:solidFill>
                  </a:tcPr>
                </a:tc>
                <a:tc>
                  <a:txBody>
                    <a:bodyPr/>
                    <a:lstStyle/>
                    <a:p>
                      <a:pPr marL="0" lvl="0" indent="0" algn="l" rtl="0">
                        <a:spcBef>
                          <a:spcPts val="0"/>
                        </a:spcBef>
                        <a:spcAft>
                          <a:spcPts val="0"/>
                        </a:spcAft>
                        <a:buNone/>
                      </a:pPr>
                      <a:r>
                        <a:rPr lang="en" sz="1300">
                          <a:solidFill>
                            <a:srgbClr val="CC4125"/>
                          </a:solidFill>
                        </a:rPr>
                        <a:t>Yes - Moderate</a:t>
                      </a:r>
                      <a:endParaRPr sz="1300" dirty="0">
                        <a:solidFill>
                          <a:srgbClr val="CC4125"/>
                        </a:solidFill>
                      </a:endParaRPr>
                    </a:p>
                  </a:txBody>
                  <a:tcPr marL="91425" marR="91425" marT="0" marB="0">
                    <a:solidFill>
                      <a:srgbClr val="D9D9D9"/>
                    </a:solidFill>
                  </a:tcPr>
                </a:tc>
                <a:tc>
                  <a:txBody>
                    <a:bodyPr/>
                    <a:lstStyle/>
                    <a:p>
                      <a:pPr marL="0" lvl="0" indent="0" algn="l" rtl="0">
                        <a:spcBef>
                          <a:spcPts val="0"/>
                        </a:spcBef>
                        <a:spcAft>
                          <a:spcPts val="0"/>
                        </a:spcAft>
                        <a:buNone/>
                      </a:pPr>
                      <a:r>
                        <a:rPr lang="en" sz="1300"/>
                        <a:t>ND / </a:t>
                      </a:r>
                      <a:r>
                        <a:rPr lang="en" sz="1300">
                          <a:solidFill>
                            <a:srgbClr val="E69138"/>
                          </a:solidFill>
                        </a:rPr>
                        <a:t>Caution</a:t>
                      </a:r>
                      <a:endParaRPr sz="1300" dirty="0">
                        <a:solidFill>
                          <a:srgbClr val="E69138"/>
                        </a:solidFill>
                      </a:endParaRPr>
                    </a:p>
                  </a:txBody>
                  <a:tcPr marL="91425" marR="91425" marT="0" marB="0">
                    <a:solidFill>
                      <a:srgbClr val="D9D9D9"/>
                    </a:solidFill>
                  </a:tcPr>
                </a:tc>
                <a:tc>
                  <a:txBody>
                    <a:bodyPr/>
                    <a:lstStyle/>
                    <a:p>
                      <a:pPr marL="0" lvl="0" indent="0" algn="ctr" rtl="0">
                        <a:spcBef>
                          <a:spcPts val="0"/>
                        </a:spcBef>
                        <a:spcAft>
                          <a:spcPts val="0"/>
                        </a:spcAft>
                        <a:buNone/>
                      </a:pPr>
                      <a:r>
                        <a:rPr lang="en" sz="1300">
                          <a:solidFill>
                            <a:srgbClr val="9900FF"/>
                          </a:solidFill>
                        </a:rPr>
                        <a:t>YES </a:t>
                      </a:r>
                      <a:endParaRPr sz="1300" dirty="0">
                        <a:solidFill>
                          <a:srgbClr val="9900FF"/>
                        </a:solidFill>
                      </a:endParaRPr>
                    </a:p>
                  </a:txBody>
                  <a:tcPr marL="91425" marR="91425" marT="0" marB="0">
                    <a:solidFill>
                      <a:srgbClr val="D9D9D9"/>
                    </a:solidFill>
                  </a:tcPr>
                </a:tc>
                <a:extLst>
                  <a:ext uri="{0D108BD9-81ED-4DB2-BD59-A6C34878D82A}">
                    <a16:rowId xmlns:a16="http://schemas.microsoft.com/office/drawing/2014/main" val="10006"/>
                  </a:ext>
                </a:extLst>
              </a:tr>
              <a:tr h="217425">
                <a:tc>
                  <a:txBody>
                    <a:bodyPr/>
                    <a:lstStyle/>
                    <a:p>
                      <a:pPr marL="0" lvl="0" indent="0" algn="l" rtl="0">
                        <a:spcBef>
                          <a:spcPts val="0"/>
                        </a:spcBef>
                        <a:spcAft>
                          <a:spcPts val="0"/>
                        </a:spcAft>
                        <a:buNone/>
                      </a:pPr>
                      <a:r>
                        <a:rPr lang="en" sz="1300"/>
                        <a:t>2020</a:t>
                      </a:r>
                      <a:endParaRPr sz="1300" dirty="0"/>
                    </a:p>
                  </a:txBody>
                  <a:tcPr marL="91425" marR="91425" marT="0" marB="0"/>
                </a:tc>
                <a:tc>
                  <a:txBody>
                    <a:bodyPr/>
                    <a:lstStyle/>
                    <a:p>
                      <a:pPr marL="0" lvl="0" indent="0" algn="l" rtl="0">
                        <a:spcBef>
                          <a:spcPts val="0"/>
                        </a:spcBef>
                        <a:spcAft>
                          <a:spcPts val="0"/>
                        </a:spcAft>
                        <a:buNone/>
                      </a:pPr>
                      <a:r>
                        <a:rPr lang="en" sz="1300">
                          <a:solidFill>
                            <a:srgbClr val="CC4125"/>
                          </a:solidFill>
                        </a:rPr>
                        <a:t>Yes - Severe</a:t>
                      </a:r>
                      <a:endParaRPr sz="1300" dirty="0">
                        <a:solidFill>
                          <a:srgbClr val="CC4125"/>
                        </a:solidFill>
                      </a:endParaRPr>
                    </a:p>
                  </a:txBody>
                  <a:tcPr marL="91425" marR="91425" marT="0" marB="0"/>
                </a:tc>
                <a:tc>
                  <a:txBody>
                    <a:bodyPr/>
                    <a:lstStyle/>
                    <a:p>
                      <a:pPr marL="0" lvl="0" indent="0" algn="l" rtl="0">
                        <a:spcBef>
                          <a:spcPts val="0"/>
                        </a:spcBef>
                        <a:spcAft>
                          <a:spcPts val="0"/>
                        </a:spcAft>
                        <a:buNone/>
                      </a:pPr>
                      <a:r>
                        <a:rPr lang="en" sz="1300">
                          <a:solidFill>
                            <a:srgbClr val="CC4125"/>
                          </a:solidFill>
                        </a:rPr>
                        <a:t>Yes/ extended</a:t>
                      </a:r>
                      <a:endParaRPr sz="1300" dirty="0">
                        <a:solidFill>
                          <a:srgbClr val="CC4125"/>
                        </a:solidFill>
                      </a:endParaRPr>
                    </a:p>
                  </a:txBody>
                  <a:tcPr marL="91425" marR="91425" marT="0" marB="0"/>
                </a:tc>
                <a:tc>
                  <a:txBody>
                    <a:bodyPr/>
                    <a:lstStyle/>
                    <a:p>
                      <a:pPr marL="0" lvl="0" indent="0" algn="ctr" rtl="0">
                        <a:spcBef>
                          <a:spcPts val="0"/>
                        </a:spcBef>
                        <a:spcAft>
                          <a:spcPts val="0"/>
                        </a:spcAft>
                        <a:buNone/>
                      </a:pPr>
                      <a:r>
                        <a:rPr lang="en" sz="1300">
                          <a:solidFill>
                            <a:srgbClr val="9900FF"/>
                          </a:solidFill>
                        </a:rPr>
                        <a:t>YES</a:t>
                      </a:r>
                      <a:endParaRPr sz="1300" dirty="0">
                        <a:solidFill>
                          <a:srgbClr val="9900FF"/>
                        </a:solidFill>
                      </a:endParaRPr>
                    </a:p>
                  </a:txBody>
                  <a:tcPr marL="91425" marR="91425" marT="0" marB="0"/>
                </a:tc>
                <a:extLst>
                  <a:ext uri="{0D108BD9-81ED-4DB2-BD59-A6C34878D82A}">
                    <a16:rowId xmlns:a16="http://schemas.microsoft.com/office/drawing/2014/main" val="10007"/>
                  </a:ext>
                </a:extLst>
              </a:tr>
              <a:tr h="198125">
                <a:tc>
                  <a:txBody>
                    <a:bodyPr/>
                    <a:lstStyle/>
                    <a:p>
                      <a:pPr marL="0" lvl="0" indent="0" algn="l" rtl="0">
                        <a:spcBef>
                          <a:spcPts val="0"/>
                        </a:spcBef>
                        <a:spcAft>
                          <a:spcPts val="0"/>
                        </a:spcAft>
                        <a:buNone/>
                      </a:pPr>
                      <a:r>
                        <a:rPr lang="en" sz="1300"/>
                        <a:t>2021</a:t>
                      </a:r>
                      <a:endParaRPr sz="1300" dirty="0"/>
                    </a:p>
                  </a:txBody>
                  <a:tcPr marL="91425" marR="91425" marT="0" marB="0">
                    <a:solidFill>
                      <a:srgbClr val="CCCCCC"/>
                    </a:solidFill>
                  </a:tcPr>
                </a:tc>
                <a:tc>
                  <a:txBody>
                    <a:bodyPr/>
                    <a:lstStyle/>
                    <a:p>
                      <a:pPr marL="0" lvl="0" indent="0" algn="l" rtl="0">
                        <a:spcBef>
                          <a:spcPts val="0"/>
                        </a:spcBef>
                        <a:spcAft>
                          <a:spcPts val="0"/>
                        </a:spcAft>
                        <a:buNone/>
                      </a:pPr>
                      <a:r>
                        <a:rPr lang="en" sz="1300"/>
                        <a:t>No</a:t>
                      </a:r>
                      <a:endParaRPr sz="1300" dirty="0"/>
                    </a:p>
                  </a:txBody>
                  <a:tcPr marL="91425" marR="91425" marT="0" marB="0">
                    <a:solidFill>
                      <a:srgbClr val="CCCCCC"/>
                    </a:solidFill>
                  </a:tcPr>
                </a:tc>
                <a:tc>
                  <a:txBody>
                    <a:bodyPr/>
                    <a:lstStyle/>
                    <a:p>
                      <a:pPr marL="0" lvl="0" indent="0" algn="l" rtl="0">
                        <a:spcBef>
                          <a:spcPts val="0"/>
                        </a:spcBef>
                        <a:spcAft>
                          <a:spcPts val="0"/>
                        </a:spcAft>
                        <a:buNone/>
                      </a:pPr>
                      <a:endParaRPr sz="1300" dirty="0"/>
                    </a:p>
                  </a:txBody>
                  <a:tcPr marL="91425" marR="91425" marT="0" marB="0">
                    <a:solidFill>
                      <a:srgbClr val="CCCCCC"/>
                    </a:solidFill>
                  </a:tcPr>
                </a:tc>
                <a:tc>
                  <a:txBody>
                    <a:bodyPr/>
                    <a:lstStyle/>
                    <a:p>
                      <a:pPr marL="0" lvl="0" indent="0" algn="ctr" rtl="0">
                        <a:spcBef>
                          <a:spcPts val="0"/>
                        </a:spcBef>
                        <a:spcAft>
                          <a:spcPts val="0"/>
                        </a:spcAft>
                        <a:buNone/>
                      </a:pPr>
                      <a:r>
                        <a:rPr lang="en" sz="1300">
                          <a:solidFill>
                            <a:srgbClr val="9900FF"/>
                          </a:solidFill>
                        </a:rPr>
                        <a:t>YES </a:t>
                      </a:r>
                      <a:endParaRPr sz="1300" dirty="0">
                        <a:solidFill>
                          <a:srgbClr val="9900FF"/>
                        </a:solidFill>
                      </a:endParaRPr>
                    </a:p>
                  </a:txBody>
                  <a:tcPr marL="91425" marR="91425" marT="0" marB="0">
                    <a:solidFill>
                      <a:srgbClr val="CCCCCC"/>
                    </a:solidFill>
                  </a:tcPr>
                </a:tc>
                <a:extLst>
                  <a:ext uri="{0D108BD9-81ED-4DB2-BD59-A6C34878D82A}">
                    <a16:rowId xmlns:a16="http://schemas.microsoft.com/office/drawing/2014/main" val="10008"/>
                  </a:ext>
                </a:extLst>
              </a:tr>
              <a:tr h="237850">
                <a:tc>
                  <a:txBody>
                    <a:bodyPr/>
                    <a:lstStyle/>
                    <a:p>
                      <a:pPr marL="0" lvl="0" indent="0" algn="l" rtl="0">
                        <a:spcBef>
                          <a:spcPts val="0"/>
                        </a:spcBef>
                        <a:spcAft>
                          <a:spcPts val="0"/>
                        </a:spcAft>
                        <a:buNone/>
                      </a:pPr>
                      <a:r>
                        <a:rPr lang="en" sz="1300"/>
                        <a:t>2022</a:t>
                      </a:r>
                      <a:endParaRPr sz="1300" dirty="0"/>
                    </a:p>
                  </a:txBody>
                  <a:tcPr marL="91425" marR="91425" marT="0" marB="0">
                    <a:solidFill>
                      <a:srgbClr val="FFFFFF"/>
                    </a:solidFill>
                  </a:tcPr>
                </a:tc>
                <a:tc>
                  <a:txBody>
                    <a:bodyPr/>
                    <a:lstStyle/>
                    <a:p>
                      <a:pPr marL="0" lvl="0" indent="0" algn="l" rtl="0">
                        <a:spcBef>
                          <a:spcPts val="0"/>
                        </a:spcBef>
                        <a:spcAft>
                          <a:spcPts val="0"/>
                        </a:spcAft>
                        <a:buNone/>
                      </a:pPr>
                      <a:r>
                        <a:rPr lang="en" sz="1300">
                          <a:solidFill>
                            <a:srgbClr val="CC4125"/>
                          </a:solidFill>
                        </a:rPr>
                        <a:t>Yes - (May)</a:t>
                      </a:r>
                      <a:endParaRPr sz="1300" dirty="0">
                        <a:solidFill>
                          <a:srgbClr val="CC4125"/>
                        </a:solidFill>
                      </a:endParaRPr>
                    </a:p>
                  </a:txBody>
                  <a:tcPr marL="91425" marR="91425" marT="0" marB="0">
                    <a:solidFill>
                      <a:srgbClr val="FFFFFF"/>
                    </a:solidFill>
                  </a:tcPr>
                </a:tc>
                <a:tc>
                  <a:txBody>
                    <a:bodyPr/>
                    <a:lstStyle/>
                    <a:p>
                      <a:pPr marL="0" lvl="0" indent="0" algn="l" rtl="0">
                        <a:spcBef>
                          <a:spcPts val="0"/>
                        </a:spcBef>
                        <a:spcAft>
                          <a:spcPts val="0"/>
                        </a:spcAft>
                        <a:buNone/>
                      </a:pPr>
                      <a:r>
                        <a:rPr lang="en" sz="1300"/>
                        <a:t>ND / </a:t>
                      </a:r>
                      <a:r>
                        <a:rPr lang="en" sz="1300">
                          <a:solidFill>
                            <a:srgbClr val="E69138"/>
                          </a:solidFill>
                        </a:rPr>
                        <a:t>Caution</a:t>
                      </a:r>
                      <a:r>
                        <a:rPr lang="en" sz="1300"/>
                        <a:t> </a:t>
                      </a:r>
                      <a:endParaRPr sz="1300" dirty="0"/>
                    </a:p>
                  </a:txBody>
                  <a:tcPr marL="91425" marR="91425" marT="0" marB="0">
                    <a:solidFill>
                      <a:srgbClr val="FFFFFF"/>
                    </a:solidFill>
                  </a:tcPr>
                </a:tc>
                <a:tc>
                  <a:txBody>
                    <a:bodyPr/>
                    <a:lstStyle/>
                    <a:p>
                      <a:pPr marL="0" lvl="0" indent="0" algn="ctr" rtl="0">
                        <a:spcBef>
                          <a:spcPts val="0"/>
                        </a:spcBef>
                        <a:spcAft>
                          <a:spcPts val="0"/>
                        </a:spcAft>
                        <a:buNone/>
                      </a:pPr>
                      <a:r>
                        <a:rPr lang="en" sz="1300">
                          <a:solidFill>
                            <a:srgbClr val="9900FF"/>
                          </a:solidFill>
                        </a:rPr>
                        <a:t>YES</a:t>
                      </a:r>
                      <a:endParaRPr sz="1300" dirty="0">
                        <a:solidFill>
                          <a:srgbClr val="9900FF"/>
                        </a:solidFill>
                      </a:endParaRPr>
                    </a:p>
                  </a:txBody>
                  <a:tcPr marL="91425" marR="91425" marT="0" marB="0">
                    <a:solidFill>
                      <a:srgbClr val="FFFFFF"/>
                    </a:solidFill>
                  </a:tcPr>
                </a:tc>
                <a:extLst>
                  <a:ext uri="{0D108BD9-81ED-4DB2-BD59-A6C34878D82A}">
                    <a16:rowId xmlns:a16="http://schemas.microsoft.com/office/drawing/2014/main" val="10009"/>
                  </a:ext>
                </a:extLst>
              </a:tr>
            </a:tbl>
          </a:graphicData>
        </a:graphic>
      </p:graphicFrame>
      <p:pic>
        <p:nvPicPr>
          <p:cNvPr id="218" name="Google Shape;218;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22574" y="2811425"/>
            <a:ext cx="2009833" cy="2217902"/>
          </a:xfrm>
          <a:prstGeom prst="rect">
            <a:avLst/>
          </a:prstGeom>
          <a:noFill/>
          <a:ln>
            <a:noFill/>
          </a:ln>
        </p:spPr>
      </p:pic>
      <p:sp>
        <p:nvSpPr>
          <p:cNvPr id="219" name="Google Shape;219;p23"/>
          <p:cNvSpPr txBox="1"/>
          <p:nvPr/>
        </p:nvSpPr>
        <p:spPr>
          <a:xfrm>
            <a:off x="-27775" y="1102925"/>
            <a:ext cx="6684300" cy="1805592"/>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888888"/>
              </a:buClr>
              <a:buSzPts val="2000"/>
              <a:buFont typeface="Lato"/>
              <a:buChar char="●"/>
            </a:pPr>
            <a:r>
              <a:rPr lang="en" sz="2000" dirty="0">
                <a:solidFill>
                  <a:srgbClr val="888888"/>
                </a:solidFill>
                <a:latin typeface="Arial Narrow" panose="020B0606020202030204" pitchFamily="34" charset="0"/>
                <a:sym typeface="Lato"/>
              </a:rPr>
              <a:t>Diverse phytoplankton in CCR</a:t>
            </a:r>
            <a:endParaRPr sz="2000" dirty="0">
              <a:solidFill>
                <a:srgbClr val="888888"/>
              </a:solidFill>
              <a:latin typeface="Arial Narrow" panose="020B0606020202030204" pitchFamily="34" charset="0"/>
              <a:sym typeface="Lato"/>
            </a:endParaRPr>
          </a:p>
          <a:p>
            <a:pPr marL="457200" lvl="0" indent="-355600" algn="l" rtl="0">
              <a:lnSpc>
                <a:spcPct val="115000"/>
              </a:lnSpc>
              <a:spcBef>
                <a:spcPts val="400"/>
              </a:spcBef>
              <a:spcAft>
                <a:spcPts val="0"/>
              </a:spcAft>
              <a:buClr>
                <a:srgbClr val="888888"/>
              </a:buClr>
              <a:buSzPts val="2000"/>
              <a:buFont typeface="Lato"/>
              <a:buChar char="●"/>
            </a:pPr>
            <a:r>
              <a:rPr lang="en" sz="2000" dirty="0">
                <a:solidFill>
                  <a:srgbClr val="888888"/>
                </a:solidFill>
                <a:latin typeface="Arial Narrow" panose="020B0606020202030204" pitchFamily="34" charset="0"/>
                <a:sym typeface="Lato"/>
              </a:rPr>
              <a:t>Cyanobacteria blooms </a:t>
            </a:r>
            <a:endParaRPr sz="2000" dirty="0">
              <a:solidFill>
                <a:srgbClr val="888888"/>
              </a:solidFill>
              <a:latin typeface="Arial Narrow" panose="020B0606020202030204" pitchFamily="34" charset="0"/>
              <a:sym typeface="Lato"/>
            </a:endParaRPr>
          </a:p>
          <a:p>
            <a:pPr marL="457200" lvl="0" indent="-355600" algn="l" rtl="0">
              <a:lnSpc>
                <a:spcPct val="115000"/>
              </a:lnSpc>
              <a:spcBef>
                <a:spcPts val="400"/>
              </a:spcBef>
              <a:spcAft>
                <a:spcPts val="0"/>
              </a:spcAft>
              <a:buClr>
                <a:srgbClr val="888888"/>
              </a:buClr>
              <a:buSzPts val="2000"/>
              <a:buFont typeface="Lato"/>
              <a:buChar char="●"/>
            </a:pPr>
            <a:r>
              <a:rPr lang="en" sz="2000" dirty="0">
                <a:solidFill>
                  <a:srgbClr val="888888"/>
                </a:solidFill>
                <a:latin typeface="Arial Narrow" panose="020B0606020202030204" pitchFamily="34" charset="0"/>
                <a:sym typeface="Lato"/>
              </a:rPr>
              <a:t>Nitrogen limitation</a:t>
            </a:r>
            <a:endParaRPr sz="2000" dirty="0">
              <a:solidFill>
                <a:srgbClr val="888888"/>
              </a:solidFill>
              <a:latin typeface="Arial Narrow" panose="020B0606020202030204" pitchFamily="34" charset="0"/>
              <a:sym typeface="Lato"/>
            </a:endParaRPr>
          </a:p>
          <a:p>
            <a:pPr marL="457200" lvl="0" indent="-355600" algn="l" rtl="0">
              <a:lnSpc>
                <a:spcPct val="115000"/>
              </a:lnSpc>
              <a:spcBef>
                <a:spcPts val="400"/>
              </a:spcBef>
              <a:spcAft>
                <a:spcPts val="400"/>
              </a:spcAft>
              <a:buClr>
                <a:srgbClr val="888888"/>
              </a:buClr>
              <a:buSzPts val="2000"/>
              <a:buFont typeface="Lato"/>
              <a:buChar char="●"/>
            </a:pPr>
            <a:r>
              <a:rPr lang="en" sz="2000" dirty="0">
                <a:solidFill>
                  <a:srgbClr val="888888"/>
                </a:solidFill>
                <a:latin typeface="Arial Narrow" panose="020B0606020202030204" pitchFamily="34" charset="0"/>
                <a:sym typeface="Lato"/>
              </a:rPr>
              <a:t>Toxin detection requires closure impacting recreation </a:t>
            </a:r>
            <a:endParaRPr sz="2000" dirty="0">
              <a:solidFill>
                <a:srgbClr val="888888"/>
              </a:solidFill>
              <a:latin typeface="Arial Narrow" panose="020B0606020202030204" pitchFamily="34" charset="0"/>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1950" y="1490788"/>
            <a:ext cx="4295775" cy="2562225"/>
          </a:xfrm>
          <a:prstGeom prst="rect">
            <a:avLst/>
          </a:prstGeom>
          <a:noFill/>
          <a:ln>
            <a:noFill/>
          </a:ln>
        </p:spPr>
      </p:pic>
      <p:sp>
        <p:nvSpPr>
          <p:cNvPr id="225" name="Google Shape;225;p24"/>
          <p:cNvSpPr txBox="1">
            <a:spLocks noGrp="1"/>
          </p:cNvSpPr>
          <p:nvPr>
            <p:ph type="title"/>
          </p:nvPr>
        </p:nvSpPr>
        <p:spPr>
          <a:xfrm>
            <a:off x="171950" y="270444"/>
            <a:ext cx="8037600" cy="1021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SzPts val="990"/>
              <a:buNone/>
            </a:pPr>
            <a:r>
              <a:rPr lang="en" sz="3400" b="0" dirty="0">
                <a:latin typeface="Oswald"/>
                <a:ea typeface="Oswald"/>
                <a:cs typeface="Oswald"/>
                <a:sym typeface="Oswald"/>
              </a:rPr>
              <a:t>Phosphorus in Streams</a:t>
            </a:r>
            <a:endParaRPr sz="3400" b="0" dirty="0">
              <a:latin typeface="Oswald"/>
              <a:ea typeface="Oswald"/>
              <a:cs typeface="Oswald"/>
              <a:sym typeface="Oswald"/>
            </a:endParaRPr>
          </a:p>
        </p:txBody>
      </p:sp>
      <p:sp>
        <p:nvSpPr>
          <p:cNvPr id="226" name="Google Shape;226;p24"/>
          <p:cNvSpPr txBox="1">
            <a:spLocks noGrp="1"/>
          </p:cNvSpPr>
          <p:nvPr>
            <p:ph type="body" idx="1"/>
          </p:nvPr>
        </p:nvSpPr>
        <p:spPr>
          <a:xfrm>
            <a:off x="208360" y="828331"/>
            <a:ext cx="8037600" cy="902100"/>
          </a:xfrm>
          <a:prstGeom prst="rect">
            <a:avLst/>
          </a:prstGeom>
        </p:spPr>
        <p:txBody>
          <a:bodyPr spcFirstLastPara="1" wrap="square" lIns="91425" tIns="45700" rIns="91425" bIns="45700" anchor="b" anchorCtr="0">
            <a:normAutofit fontScale="85000" lnSpcReduction="10000"/>
          </a:bodyPr>
          <a:lstStyle/>
          <a:p>
            <a:pPr marL="0" lvl="0" indent="0" algn="l" rtl="0">
              <a:lnSpc>
                <a:spcPct val="100000"/>
              </a:lnSpc>
              <a:spcBef>
                <a:spcPts val="0"/>
              </a:spcBef>
              <a:spcAft>
                <a:spcPts val="0"/>
              </a:spcAft>
              <a:buNone/>
            </a:pPr>
            <a:r>
              <a:rPr lang="en" sz="2550" dirty="0"/>
              <a:t>            Cottonwood Creek 				Cherry Creek</a:t>
            </a:r>
            <a:endParaRPr sz="2350" dirty="0"/>
          </a:p>
          <a:p>
            <a:pPr marL="457200" lvl="0" indent="0" algn="l" rtl="0">
              <a:lnSpc>
                <a:spcPct val="100000"/>
              </a:lnSpc>
              <a:spcBef>
                <a:spcPts val="0"/>
              </a:spcBef>
              <a:spcAft>
                <a:spcPts val="0"/>
              </a:spcAft>
              <a:buNone/>
            </a:pPr>
            <a:r>
              <a:rPr lang="en" dirty="0"/>
              <a:t>   </a:t>
            </a:r>
            <a:endParaRPr dirty="0"/>
          </a:p>
        </p:txBody>
      </p:sp>
      <p:sp>
        <p:nvSpPr>
          <p:cNvPr id="227" name="Google Shape;227;p24"/>
          <p:cNvSpPr txBox="1"/>
          <p:nvPr/>
        </p:nvSpPr>
        <p:spPr>
          <a:xfrm>
            <a:off x="996450" y="1719025"/>
            <a:ext cx="102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2002-2012</a:t>
            </a:r>
            <a:endParaRPr sz="1300" dirty="0">
              <a:latin typeface="Lato"/>
              <a:ea typeface="Lato"/>
              <a:cs typeface="Lato"/>
              <a:sym typeface="Lato"/>
            </a:endParaRPr>
          </a:p>
        </p:txBody>
      </p:sp>
      <p:sp>
        <p:nvSpPr>
          <p:cNvPr id="228" name="Google Shape;228;p24"/>
          <p:cNvSpPr txBox="1"/>
          <p:nvPr/>
        </p:nvSpPr>
        <p:spPr>
          <a:xfrm>
            <a:off x="2796475" y="1719025"/>
            <a:ext cx="102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2013-2021</a:t>
            </a:r>
            <a:endParaRPr sz="1300" dirty="0">
              <a:latin typeface="Lato"/>
              <a:ea typeface="Lato"/>
              <a:cs typeface="Lato"/>
              <a:sym typeface="Lato"/>
            </a:endParaRPr>
          </a:p>
        </p:txBody>
      </p:sp>
      <p:sp>
        <p:nvSpPr>
          <p:cNvPr id="229" name="Google Shape;229;p24"/>
          <p:cNvSpPr txBox="1"/>
          <p:nvPr/>
        </p:nvSpPr>
        <p:spPr>
          <a:xfrm>
            <a:off x="135225" y="4097221"/>
            <a:ext cx="45660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rgbClr val="888888"/>
                </a:solidFill>
                <a:latin typeface="Lato"/>
                <a:ea typeface="Lato"/>
                <a:cs typeface="Lato"/>
                <a:sym typeface="Lato"/>
              </a:rPr>
              <a:t>Median TP Concentrations </a:t>
            </a:r>
            <a:endParaRPr sz="1800" dirty="0">
              <a:solidFill>
                <a:srgbClr val="888888"/>
              </a:solidFill>
              <a:latin typeface="Lato"/>
              <a:ea typeface="Lato"/>
              <a:cs typeface="Lato"/>
              <a:sym typeface="Lato"/>
            </a:endParaRPr>
          </a:p>
          <a:p>
            <a:pPr marL="0" lvl="0" indent="0" algn="l" rtl="0">
              <a:spcBef>
                <a:spcPts val="0"/>
              </a:spcBef>
              <a:spcAft>
                <a:spcPts val="0"/>
              </a:spcAft>
              <a:buNone/>
            </a:pPr>
            <a:r>
              <a:rPr lang="en" sz="1800" dirty="0">
                <a:solidFill>
                  <a:srgbClr val="888888"/>
                </a:solidFill>
                <a:latin typeface="Lato"/>
                <a:ea typeface="Lato"/>
                <a:cs typeface="Lato"/>
                <a:sym typeface="Lato"/>
              </a:rPr>
              <a:t> significantly lower from 2013-2021</a:t>
            </a:r>
            <a:endParaRPr sz="1800" dirty="0">
              <a:solidFill>
                <a:srgbClr val="888888"/>
              </a:solidFill>
              <a:latin typeface="Lato"/>
              <a:ea typeface="Lato"/>
              <a:cs typeface="Lato"/>
              <a:sym typeface="Lato"/>
            </a:endParaRPr>
          </a:p>
        </p:txBody>
      </p:sp>
      <p:sp>
        <p:nvSpPr>
          <p:cNvPr id="230" name="Google Shape;230;p24"/>
          <p:cNvSpPr txBox="1"/>
          <p:nvPr/>
        </p:nvSpPr>
        <p:spPr>
          <a:xfrm rot="-5400000">
            <a:off x="-732375" y="2571813"/>
            <a:ext cx="1735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Concentration ug/l</a:t>
            </a:r>
            <a:endParaRPr dirty="0">
              <a:latin typeface="Lato"/>
              <a:ea typeface="Lato"/>
              <a:cs typeface="Lato"/>
              <a:sym typeface="Lato"/>
            </a:endParaRPr>
          </a:p>
        </p:txBody>
      </p:sp>
      <p:pic>
        <p:nvPicPr>
          <p:cNvPr id="231" name="Google Shape;231;p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01300" y="1490800"/>
            <a:ext cx="3963169" cy="2475250"/>
          </a:xfrm>
          <a:prstGeom prst="rect">
            <a:avLst/>
          </a:prstGeom>
          <a:noFill/>
          <a:ln>
            <a:noFill/>
          </a:ln>
        </p:spPr>
      </p:pic>
      <p:sp>
        <p:nvSpPr>
          <p:cNvPr id="232" name="Google Shape;232;p24"/>
          <p:cNvSpPr txBox="1"/>
          <p:nvPr/>
        </p:nvSpPr>
        <p:spPr>
          <a:xfrm>
            <a:off x="4856050" y="4053025"/>
            <a:ext cx="4364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rgbClr val="888888"/>
                </a:solidFill>
                <a:latin typeface="Lato"/>
                <a:ea typeface="Lato"/>
                <a:cs typeface="Lato"/>
                <a:sym typeface="Lato"/>
              </a:rPr>
              <a:t>Median TP Concentrations have been maintained despite development </a:t>
            </a:r>
            <a:endParaRPr sz="1800" dirty="0">
              <a:solidFill>
                <a:srgbClr val="888888"/>
              </a:solidFill>
              <a:latin typeface="Lato"/>
              <a:ea typeface="Lato"/>
              <a:cs typeface="Lato"/>
              <a:sym typeface="Lato"/>
            </a:endParaRPr>
          </a:p>
          <a:p>
            <a:pPr marL="0" lvl="0" indent="0" algn="l" rtl="0">
              <a:spcBef>
                <a:spcPts val="0"/>
              </a:spcBef>
              <a:spcAft>
                <a:spcPts val="0"/>
              </a:spcAft>
              <a:buNone/>
            </a:pPr>
            <a:r>
              <a:rPr lang="en" sz="1800" dirty="0">
                <a:solidFill>
                  <a:srgbClr val="888888"/>
                </a:solidFill>
                <a:latin typeface="Lato"/>
                <a:ea typeface="Lato"/>
                <a:cs typeface="Lato"/>
                <a:sym typeface="Lato"/>
              </a:rPr>
              <a:t> </a:t>
            </a:r>
            <a:endParaRPr dirty="0"/>
          </a:p>
        </p:txBody>
      </p:sp>
      <p:sp>
        <p:nvSpPr>
          <p:cNvPr id="233" name="Google Shape;233;p24"/>
          <p:cNvSpPr txBox="1"/>
          <p:nvPr/>
        </p:nvSpPr>
        <p:spPr>
          <a:xfrm rot="-5400000">
            <a:off x="3852800" y="2571813"/>
            <a:ext cx="1735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Concentration ug/l</a:t>
            </a:r>
            <a:endParaRPr dirty="0">
              <a:latin typeface="Lato"/>
              <a:ea typeface="Lato"/>
              <a:cs typeface="Lato"/>
              <a:sym typeface="Lato"/>
            </a:endParaRPr>
          </a:p>
        </p:txBody>
      </p:sp>
      <p:sp>
        <p:nvSpPr>
          <p:cNvPr id="234" name="Google Shape;234;p24"/>
          <p:cNvSpPr txBox="1"/>
          <p:nvPr/>
        </p:nvSpPr>
        <p:spPr>
          <a:xfrm>
            <a:off x="5703225" y="1795700"/>
            <a:ext cx="102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2002-2012</a:t>
            </a:r>
            <a:endParaRPr sz="1300" dirty="0">
              <a:latin typeface="Lato"/>
              <a:ea typeface="Lato"/>
              <a:cs typeface="Lato"/>
              <a:sym typeface="Lato"/>
            </a:endParaRPr>
          </a:p>
        </p:txBody>
      </p:sp>
      <p:sp>
        <p:nvSpPr>
          <p:cNvPr id="235" name="Google Shape;235;p24"/>
          <p:cNvSpPr txBox="1"/>
          <p:nvPr/>
        </p:nvSpPr>
        <p:spPr>
          <a:xfrm>
            <a:off x="7254000" y="1795700"/>
            <a:ext cx="102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2013-2021</a:t>
            </a:r>
            <a:endParaRPr sz="1300" dirty="0">
              <a:latin typeface="Lato"/>
              <a:ea typeface="Lato"/>
              <a:cs typeface="Lato"/>
              <a:sym typeface="Lato"/>
            </a:endParaRPr>
          </a:p>
        </p:txBody>
      </p:sp>
      <p:sp>
        <p:nvSpPr>
          <p:cNvPr id="236" name="Google Shape;236;p24"/>
          <p:cNvSpPr/>
          <p:nvPr/>
        </p:nvSpPr>
        <p:spPr>
          <a:xfrm rot="1104789">
            <a:off x="2178496" y="3485440"/>
            <a:ext cx="498628" cy="249219"/>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D04B5485357D40AE8E6F7E5C1B1824" ma:contentTypeVersion="15" ma:contentTypeDescription="Create a new document." ma:contentTypeScope="" ma:versionID="095775b5a3fb6bc453a9e80179c69cc1">
  <xsd:schema xmlns:xsd="http://www.w3.org/2001/XMLSchema" xmlns:xs="http://www.w3.org/2001/XMLSchema" xmlns:p="http://schemas.microsoft.com/office/2006/metadata/properties" xmlns:ns2="f67b2de0-dadd-49ad-bf1c-8012d95f3cd9" xmlns:ns3="e698e0ec-b9e9-424f-b53b-12839403cafa" targetNamespace="http://schemas.microsoft.com/office/2006/metadata/properties" ma:root="true" ma:fieldsID="33bace8cc826ef5d93040a096a07e214" ns2:_="" ns3:_="">
    <xsd:import namespace="f67b2de0-dadd-49ad-bf1c-8012d95f3cd9"/>
    <xsd:import namespace="e698e0ec-b9e9-424f-b53b-12839403ca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7b2de0-dadd-49ad-bf1c-8012d95f3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c4e1c1e-bac0-4b76-8556-135f3febef36"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98e0ec-b9e9-424f-b53b-12839403ca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72384e1-c456-4c9d-a48d-aec248aad4da}" ma:internalName="TaxCatchAll" ma:showField="CatchAllData" ma:web="e698e0ec-b9e9-424f-b53b-12839403ca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98e0ec-b9e9-424f-b53b-12839403cafa" xsi:nil="true"/>
    <lcf76f155ced4ddcb4097134ff3c332f xmlns="f67b2de0-dadd-49ad-bf1c-8012d95f3c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2F2C79C-8918-4FA7-A7D7-69E3AC843E22}"/>
</file>

<file path=customXml/itemProps2.xml><?xml version="1.0" encoding="utf-8"?>
<ds:datastoreItem xmlns:ds="http://schemas.openxmlformats.org/officeDocument/2006/customXml" ds:itemID="{CEE84042-392D-421F-878C-5CBA903476BE}">
  <ds:schemaRefs>
    <ds:schemaRef ds:uri="http://schemas.microsoft.com/sharepoint/v3/contenttype/forms"/>
  </ds:schemaRefs>
</ds:datastoreItem>
</file>

<file path=customXml/itemProps3.xml><?xml version="1.0" encoding="utf-8"?>
<ds:datastoreItem xmlns:ds="http://schemas.openxmlformats.org/officeDocument/2006/customXml" ds:itemID="{4E897DE7-6151-4DB6-BAF1-F2678BFEA1C2}">
  <ds:schemaRefs>
    <ds:schemaRef ds:uri="http://schemas.microsoft.com/office/2006/metadata/properties"/>
    <ds:schemaRef ds:uri="http://schemas.microsoft.com/office/infopath/2007/PartnerControls"/>
    <ds:schemaRef ds:uri="e698e0ec-b9e9-424f-b53b-12839403cafa"/>
    <ds:schemaRef ds:uri="f67b2de0-dadd-49ad-bf1c-8012d95f3cd9"/>
  </ds:schemaRefs>
</ds:datastoreItem>
</file>

<file path=docProps/app.xml><?xml version="1.0" encoding="utf-8"?>
<Properties xmlns="http://schemas.openxmlformats.org/officeDocument/2006/extended-properties" xmlns:vt="http://schemas.openxmlformats.org/officeDocument/2006/docPropsVTypes">
  <Template/>
  <TotalTime>499</TotalTime>
  <Words>1768</Words>
  <Application>Microsoft Office PowerPoint</Application>
  <PresentationFormat>On-screen Show (16:9)</PresentationFormat>
  <Paragraphs>378</Paragraphs>
  <Slides>28</Slides>
  <Notes>18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Cherry Creek Reservoir - No Silver Bullet</vt:lpstr>
      <vt:lpstr>Cherry Creek Basin Water Quality Authority Activities and Water Quality Partners</vt:lpstr>
      <vt:lpstr>Background</vt:lpstr>
      <vt:lpstr>Chlorophyll-α Standard Not Currently Attained </vt:lpstr>
      <vt:lpstr>Nutrients </vt:lpstr>
      <vt:lpstr>Cherry Creek Reservoir Inflows Average Loads and Concentrations (from HSPF Model) </vt:lpstr>
      <vt:lpstr>Other Metrics? </vt:lpstr>
      <vt:lpstr>Phytoplankton</vt:lpstr>
      <vt:lpstr>Phosphorus in Streams</vt:lpstr>
      <vt:lpstr>Nitrogen in Streams</vt:lpstr>
      <vt:lpstr>Pollution Reduction Facility Monitoring</vt:lpstr>
      <vt:lpstr>Wetland Harvesting</vt:lpstr>
      <vt:lpstr>MS4s</vt:lpstr>
      <vt:lpstr>WWTFs</vt:lpstr>
      <vt:lpstr>PowerPoint Presentation</vt:lpstr>
      <vt:lpstr>PowerPoint Presentation</vt:lpstr>
      <vt:lpstr>Planning - Other Studies &amp; Projects</vt:lpstr>
      <vt:lpstr>HSPF Watershed Model: Baseline and 2030 Scenarios</vt:lpstr>
      <vt:lpstr>CE-QUAL-W2 Reservoir Model  (Hydros 2019)</vt:lpstr>
      <vt:lpstr>2022-2023 CCBWQA-Sponsored  SCM/BMP Effectiveness Study</vt:lpstr>
      <vt:lpstr>Colorado Total Phosphorus (mg/L) in Runoff from Reg. 85 MS4 Data Gap Report</vt:lpstr>
      <vt:lpstr>Colorado TP Boxplots by Land Use from Reg. 85 MS4 Data Gap Report</vt:lpstr>
      <vt:lpstr>International Stormwater BMP Database www.bmpdatabase.org</vt:lpstr>
      <vt:lpstr>Example Analysis: Phosphorus Removal in Bioretention in Colorado</vt:lpstr>
      <vt:lpstr>Example: Bioretention Take-aways for TP Load Reduction</vt:lpstr>
      <vt:lpstr>Encouraging Runoff Reduction:  Receiving Pervious Area (RPA)</vt:lpstr>
      <vt:lpstr>Take-Aways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Cherry Creek Reservoir - No Silver Bullet</dc:title>
  <dc:creator>Jane Clary</dc:creator>
  <cp:lastModifiedBy>Jane Clary</cp:lastModifiedBy>
  <cp:revision>30</cp:revision>
  <cp:lastPrinted>2022-10-05T21:10:35Z</cp:lastPrinted>
  <dcterms:modified xsi:type="dcterms:W3CDTF">2022-10-06T19:18:35Z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0x0101006CD04B5485357D40AE8E6F7E5C1B1824</vt:lpwstr>
  </property>
  <property fmtid="{D5CDD505-2E9C-101B-9397-08002B2CF9AE}" pid="3" name="MSIP_Label_ae29e37d-a8a4-4222-a804-8a2bb3536c03_Enabled">
    <vt:lpwstr>true</vt:lpwstr>
  </property>
  <property fmtid="{D5CDD505-2E9C-101B-9397-08002B2CF9AE}" pid="4" name="MSIP_Label_ae29e37d-a8a4-4222-a804-8a2bb3536c03_SetDate">
    <vt:lpwstr>2022-10-06T19:18:31Z</vt:lpwstr>
  </property>
  <property fmtid="{D5CDD505-2E9C-101B-9397-08002B2CF9AE}" pid="5" name="MSIP_Label_ae29e37d-a8a4-4222-a804-8a2bb3536c03_Method">
    <vt:lpwstr>Standard</vt:lpwstr>
  </property>
  <property fmtid="{D5CDD505-2E9C-101B-9397-08002B2CF9AE}" pid="6" name="MSIP_Label_ae29e37d-a8a4-4222-a804-8a2bb3536c03_Name">
    <vt:lpwstr>General (Default)</vt:lpwstr>
  </property>
  <property fmtid="{D5CDD505-2E9C-101B-9397-08002B2CF9AE}" pid="7" name="MSIP_Label_ae29e37d-a8a4-4222-a804-8a2bb3536c03_SiteId">
    <vt:lpwstr>cb2bab3d-7d90-44ea-9e31-531011b1213d</vt:lpwstr>
  </property>
  <property fmtid="{D5CDD505-2E9C-101B-9397-08002B2CF9AE}" pid="8" name="MSIP_Label_ae29e37d-a8a4-4222-a804-8a2bb3536c03_ActionId">
    <vt:lpwstr>788ff6ab-a6a6-45a2-861d-b88fa28656f6</vt:lpwstr>
  </property>
  <property fmtid="{D5CDD505-2E9C-101B-9397-08002B2CF9AE}" pid="9" name="MSIP_Label_ae29e37d-a8a4-4222-a804-8a2bb3536c03_ContentBits">
    <vt:lpwstr>0</vt:lpwstr>
  </property>
  <property fmtid="{D5CDD505-2E9C-101B-9397-08002B2CF9AE}" pid="10" name="MediaServiceImageTags">
    <vt:lpwstr/>
  </property>
</Properties>
</file>